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handoutMasterIdLst>
    <p:handoutMasterId r:id="rId73"/>
  </p:handoutMasterIdLst>
  <p:sldIdLst>
    <p:sldId id="256" r:id="rId2"/>
    <p:sldId id="308" r:id="rId3"/>
    <p:sldId id="289" r:id="rId4"/>
    <p:sldId id="343" r:id="rId5"/>
    <p:sldId id="344" r:id="rId6"/>
    <p:sldId id="351" r:id="rId7"/>
    <p:sldId id="281" r:id="rId8"/>
    <p:sldId id="310" r:id="rId9"/>
    <p:sldId id="311" r:id="rId10"/>
    <p:sldId id="288" r:id="rId11"/>
    <p:sldId id="287" r:id="rId12"/>
    <p:sldId id="293" r:id="rId13"/>
    <p:sldId id="294" r:id="rId14"/>
    <p:sldId id="314" r:id="rId15"/>
    <p:sldId id="376" r:id="rId16"/>
    <p:sldId id="317" r:id="rId17"/>
    <p:sldId id="290" r:id="rId18"/>
    <p:sldId id="284" r:id="rId19"/>
    <p:sldId id="283" r:id="rId20"/>
    <p:sldId id="320" r:id="rId21"/>
    <p:sldId id="321" r:id="rId22"/>
    <p:sldId id="323" r:id="rId23"/>
    <p:sldId id="324" r:id="rId24"/>
    <p:sldId id="325" r:id="rId25"/>
    <p:sldId id="326" r:id="rId26"/>
    <p:sldId id="477" r:id="rId27"/>
    <p:sldId id="345" r:id="rId28"/>
    <p:sldId id="346" r:id="rId29"/>
    <p:sldId id="347" r:id="rId30"/>
    <p:sldId id="348" r:id="rId31"/>
    <p:sldId id="349" r:id="rId32"/>
    <p:sldId id="350" r:id="rId33"/>
    <p:sldId id="352" r:id="rId34"/>
    <p:sldId id="353" r:id="rId35"/>
    <p:sldId id="355" r:id="rId36"/>
    <p:sldId id="371" r:id="rId37"/>
    <p:sldId id="372" r:id="rId38"/>
    <p:sldId id="373" r:id="rId39"/>
    <p:sldId id="356" r:id="rId40"/>
    <p:sldId id="357" r:id="rId41"/>
    <p:sldId id="369" r:id="rId42"/>
    <p:sldId id="358" r:id="rId43"/>
    <p:sldId id="379" r:id="rId44"/>
    <p:sldId id="361" r:id="rId45"/>
    <p:sldId id="363" r:id="rId46"/>
    <p:sldId id="364" r:id="rId47"/>
    <p:sldId id="365" r:id="rId48"/>
    <p:sldId id="366" r:id="rId49"/>
    <p:sldId id="367" r:id="rId50"/>
    <p:sldId id="368" r:id="rId51"/>
    <p:sldId id="380" r:id="rId52"/>
    <p:sldId id="381" r:id="rId53"/>
    <p:sldId id="394" r:id="rId54"/>
    <p:sldId id="398" r:id="rId55"/>
    <p:sldId id="399" r:id="rId56"/>
    <p:sldId id="414" r:id="rId57"/>
    <p:sldId id="415" r:id="rId58"/>
    <p:sldId id="416" r:id="rId59"/>
    <p:sldId id="417" r:id="rId60"/>
    <p:sldId id="418" r:id="rId61"/>
    <p:sldId id="419" r:id="rId62"/>
    <p:sldId id="420" r:id="rId63"/>
    <p:sldId id="428" r:id="rId64"/>
    <p:sldId id="429" r:id="rId65"/>
    <p:sldId id="431" r:id="rId66"/>
    <p:sldId id="435" r:id="rId67"/>
    <p:sldId id="441" r:id="rId68"/>
    <p:sldId id="447" r:id="rId69"/>
    <p:sldId id="448" r:id="rId70"/>
    <p:sldId id="449" r:id="rId7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5274" autoAdjust="0"/>
  </p:normalViewPr>
  <p:slideViewPr>
    <p:cSldViewPr>
      <p:cViewPr varScale="1">
        <p:scale>
          <a:sx n="69" d="100"/>
          <a:sy n="69" d="100"/>
        </p:scale>
        <p:origin x="696" y="60"/>
      </p:cViewPr>
      <p:guideLst>
        <p:guide pos="3839"/>
        <p:guide orient="horz" pos="2160"/>
      </p:guideLst>
    </p:cSldViewPr>
  </p:slideViewPr>
  <p:notesTextViewPr>
    <p:cViewPr>
      <p:scale>
        <a:sx n="1" d="1"/>
        <a:sy n="1" d="1"/>
      </p:scale>
      <p:origin x="0" y="0"/>
    </p:cViewPr>
  </p:notesTextViewPr>
  <p:sorterViewPr>
    <p:cViewPr varScale="1">
      <p:scale>
        <a:sx n="100" d="100"/>
        <a:sy n="100" d="100"/>
      </p:scale>
      <p:origin x="0" y="-15210"/>
    </p:cViewPr>
  </p:sorterViewPr>
  <p:notesViewPr>
    <p:cSldViewPr showGuides="1">
      <p:cViewPr varScale="1">
        <p:scale>
          <a:sx n="52" d="100"/>
          <a:sy n="52" d="100"/>
        </p:scale>
        <p:origin x="266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2/4/2024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2/4/2024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a:t>Click to edit Master title style</a:t>
            </a:r>
          </a:p>
        </p:txBody>
      </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a:t>Click to edit Master subtitle style</a:t>
            </a:r>
          </a:p>
        </p:txBody>
      </p:sp>
      <p:grpSp>
        <p:nvGrpSpPr>
          <p:cNvPr id="256" name="line"/>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line"/>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Title 1"/>
          <p:cNvSpPr>
            <a:spLocks noGrp="1"/>
          </p:cNvSpPr>
          <p:nvPr>
            <p:ph type="title"/>
          </p:nvPr>
        </p:nvSpPr>
        <p:spPr/>
        <p:txBody>
          <a:bodyPr/>
          <a:lstStyle/>
          <a:p>
            <a:r>
              <a:rPr/>
              <a:t>Click to edit Master title style</a:t>
            </a:r>
          </a:p>
        </p:txBody>
      </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4" name="Date Placeholder 3"/>
          <p:cNvSpPr>
            <a:spLocks noGrp="1"/>
          </p:cNvSpPr>
          <p:nvPr>
            <p:ph type="dt" sz="half" idx="10"/>
          </p:nvPr>
        </p:nvSpPr>
        <p:spPr/>
        <p:txBody>
          <a:bodyPr/>
          <a:lstStyle/>
          <a:p>
            <a:r>
              <a:rPr lang="en-US" smtClean="0"/>
              <a:t>6th November 2023</a:t>
            </a:r>
            <a:endParaRPr/>
          </a:p>
        </p:txBody>
      </p:sp>
      <p:sp>
        <p:nvSpPr>
          <p:cNvPr id="5" name="Footer Placeholder 4"/>
          <p:cNvSpPr>
            <a:spLocks noGrp="1"/>
          </p:cNvSpPr>
          <p:nvPr>
            <p:ph type="ftr" sz="quarter" idx="11"/>
          </p:nvPr>
        </p:nvSpPr>
        <p:spPr/>
        <p:txBody>
          <a:bodyPr/>
          <a:lstStyle/>
          <a:p>
            <a:r>
              <a:rPr lang="en-IN" smtClean="0"/>
              <a:t>Yash Vasavada, Professor DA-IICT</a:t>
            </a:r>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line"/>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Vertical Title 1"/>
          <p:cNvSpPr>
            <a:spLocks noGrp="1"/>
          </p:cNvSpPr>
          <p:nvPr>
            <p:ph type="title" orient="vert"/>
          </p:nvPr>
        </p:nvSpPr>
        <p:spPr>
          <a:xfrm>
            <a:off x="10361612" y="274639"/>
            <a:ext cx="1371600" cy="5901747"/>
          </a:xfrm>
        </p:spPr>
        <p:txBody>
          <a:bodyPr vert="eaVert"/>
          <a:lstStyle/>
          <a:p>
            <a:r>
              <a:rPr/>
              <a:t>Click to edit Master title style</a:t>
            </a:r>
          </a:p>
        </p:txBody>
      </p:sp>
      <p:sp>
        <p:nvSpPr>
          <p:cNvPr id="3" name="Vertical Text Placeholder 2"/>
          <p:cNvSpPr>
            <a:spLocks noGrp="1"/>
          </p:cNvSpPr>
          <p:nvPr>
            <p:ph type="body" orient="vert" idx="1"/>
          </p:nvPr>
        </p:nvSpPr>
        <p:spPr>
          <a:xfrm>
            <a:off x="608012" y="277813"/>
            <a:ext cx="9144001" cy="5898573"/>
          </a:xfrm>
        </p:spPr>
        <p:txBody>
          <a:bodyPr vert="eaVert"/>
          <a:lstStyle>
            <a:lvl5pPr>
              <a:defRPr/>
            </a:lvl5pPr>
            <a:lvl6pPr>
              <a:defRPr/>
            </a:lvl6pPr>
            <a:lvl7pPr>
              <a:defRPr/>
            </a:lvl7pPr>
            <a:lvl8pPr>
              <a:defRPr baseline="0"/>
            </a:lvl8pPr>
            <a:lvl9pPr>
              <a:defRPr baseline="0"/>
            </a:lvl9p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4" name="Date Placeholder 3"/>
          <p:cNvSpPr>
            <a:spLocks noGrp="1"/>
          </p:cNvSpPr>
          <p:nvPr>
            <p:ph type="dt" sz="half" idx="10"/>
          </p:nvPr>
        </p:nvSpPr>
        <p:spPr/>
        <p:txBody>
          <a:bodyPr/>
          <a:lstStyle/>
          <a:p>
            <a:r>
              <a:rPr lang="en-US" smtClean="0"/>
              <a:t>6th November 2023</a:t>
            </a:r>
            <a:endParaRPr/>
          </a:p>
        </p:txBody>
      </p:sp>
      <p:sp>
        <p:nvSpPr>
          <p:cNvPr id="5" name="Footer Placeholder 4"/>
          <p:cNvSpPr>
            <a:spLocks noGrp="1"/>
          </p:cNvSpPr>
          <p:nvPr>
            <p:ph type="ftr" sz="quarter" idx="11"/>
          </p:nvPr>
        </p:nvSpPr>
        <p:spPr/>
        <p:txBody>
          <a:bodyPr/>
          <a:lstStyle/>
          <a:p>
            <a:r>
              <a:rPr lang="en-IN" smtClean="0"/>
              <a:t>Yash Vasavada, Professor DA-IICT</a:t>
            </a:r>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67" name="line"/>
          <p:cNvGrpSpPr/>
          <p:nvPr/>
        </p:nvGrpSpPr>
        <p:grpSpPr bwMode="invGray">
          <a:xfrm>
            <a:off x="455612" y="1155192"/>
            <a:ext cx="7315200"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Title 1"/>
          <p:cNvSpPr>
            <a:spLocks noGrp="1"/>
          </p:cNvSpPr>
          <p:nvPr>
            <p:ph type="title"/>
          </p:nvPr>
        </p:nvSpPr>
        <p:spPr>
          <a:xfrm>
            <a:off x="531812" y="198438"/>
            <a:ext cx="7114847" cy="868362"/>
          </a:xfrm>
        </p:spPr>
        <p:txBody>
          <a:bodyPr anchor="ctr">
            <a:normAutofit/>
          </a:bodyPr>
          <a:lstStyle>
            <a:lvl1pPr>
              <a:defRPr sz="2800"/>
            </a:lvl1pPr>
          </a:lstStyle>
          <a:p>
            <a:r>
              <a:rPr/>
              <a:t>Click to edit Master title style</a:t>
            </a:r>
          </a:p>
        </p:txBody>
      </p:sp>
      <p:sp>
        <p:nvSpPr>
          <p:cNvPr id="3" name="Content Placeholder 2"/>
          <p:cNvSpPr>
            <a:spLocks noGrp="1"/>
          </p:cNvSpPr>
          <p:nvPr>
            <p:ph idx="1"/>
          </p:nvPr>
        </p:nvSpPr>
        <p:spPr>
          <a:xfrm>
            <a:off x="531812" y="1447800"/>
            <a:ext cx="10820400" cy="4724400"/>
          </a:xfrm>
        </p:spPr>
        <p:txBody>
          <a:bodyPr/>
          <a:lstStyle>
            <a:lvl1pPr>
              <a:defRPr sz="2000"/>
            </a:lvl1pPr>
            <a:lvl2pPr marL="548640">
              <a:defRPr sz="1800"/>
            </a:lvl2pPr>
            <a:lvl3pPr marL="777240">
              <a:defRPr sz="1600"/>
            </a:lvl3pPr>
            <a:lvl4pPr marL="1005840">
              <a:defRPr sz="1400"/>
            </a:lvl4pPr>
            <a:lvl5pPr marL="1234440">
              <a:defRPr sz="1400"/>
            </a:lvl5pPr>
            <a:lvl6pPr marL="1463040">
              <a:defRPr baseline="0"/>
            </a:lvl6pPr>
            <a:lvl7pPr marL="1691640">
              <a:defRPr baseline="0"/>
            </a:lvl7pPr>
            <a:lvl8pPr marL="1920240">
              <a:defRPr baseline="0"/>
            </a:lvl8pPr>
            <a:lvl9pPr marL="2148840">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Slide Number Placeholder 5"/>
          <p:cNvSpPr>
            <a:spLocks noGrp="1"/>
          </p:cNvSpPr>
          <p:nvPr>
            <p:ph type="sldNum" sz="quarter" idx="12"/>
          </p:nvPr>
        </p:nvSpPr>
        <p:spPr>
          <a:xfrm>
            <a:off x="10285410" y="6400801"/>
            <a:ext cx="1143002" cy="276226"/>
          </a:xfrm>
        </p:spPr>
        <p:txBody>
          <a:bodyPr/>
          <a:lstStyle/>
          <a:p>
            <a:fld id="{25BA54BD-C84D-46CE-8B72-31BFB26ABA43}" type="slidenum">
              <a:rPr/>
              <a:t>‹#›</a:t>
            </a:fld>
            <a:endParaRPr/>
          </a:p>
        </p:txBody>
      </p:sp>
      <p:sp>
        <p:nvSpPr>
          <p:cNvPr id="82" name="Rectangle 81"/>
          <p:cNvSpPr/>
          <p:nvPr userDrawn="1"/>
        </p:nvSpPr>
        <p:spPr>
          <a:xfrm>
            <a:off x="150812" y="76200"/>
            <a:ext cx="11887200" cy="6705600"/>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p:cNvCxnSpPr/>
          <p:nvPr userDrawn="1"/>
        </p:nvCxnSpPr>
        <p:spPr>
          <a:xfrm>
            <a:off x="150812" y="6345324"/>
            <a:ext cx="11887200" cy="0"/>
          </a:xfrm>
          <a:prstGeom prst="lin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sp>
        <p:nvSpPr>
          <p:cNvPr id="84" name="TextBox 83"/>
          <p:cNvSpPr txBox="1"/>
          <p:nvPr userDrawn="1"/>
        </p:nvSpPr>
        <p:spPr>
          <a:xfrm>
            <a:off x="513792" y="6428365"/>
            <a:ext cx="9277604" cy="276999"/>
          </a:xfrm>
          <a:prstGeom prst="rect">
            <a:avLst/>
          </a:prstGeom>
          <a:noFill/>
        </p:spPr>
        <p:txBody>
          <a:bodyPr wrap="none" rtlCol="0">
            <a:spAutoFit/>
          </a:bodyPr>
          <a:lstStyle/>
          <a:p>
            <a:r>
              <a:rPr lang="en-US" sz="1200" dirty="0" smtClean="0"/>
              <a:t>Yash Vasavada, Professor DA-IICT         </a:t>
            </a:r>
            <a:r>
              <a:rPr lang="en-US" sz="1200" baseline="0" dirty="0" smtClean="0"/>
              <a:t>                                              CT216. Winter 2024 		                                                    </a:t>
            </a:r>
            <a:r>
              <a:rPr lang="en-US" sz="1200" u="sng" baseline="0" dirty="0" smtClean="0"/>
              <a:t>15</a:t>
            </a:r>
            <a:r>
              <a:rPr lang="en-US" sz="1200" u="sng" baseline="30000" dirty="0" smtClean="0"/>
              <a:t>th</a:t>
            </a:r>
            <a:r>
              <a:rPr lang="en-US" sz="1200" u="sng" baseline="0" dirty="0" smtClean="0"/>
              <a:t> January 2024</a:t>
            </a:r>
            <a:r>
              <a:rPr lang="en-US" sz="1200" baseline="0" dirty="0" smtClean="0"/>
              <a:t>.</a:t>
            </a:r>
            <a:endParaRPr lang="en-US" sz="1200"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255" name="line"/>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a:t>Click to edit Master title style</a:t>
            </a:r>
          </a:p>
        </p:txBody>
      </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a:t>Click to edit Master text styles</a:t>
            </a:r>
          </a:p>
        </p:txBody>
      </p:sp>
      <p:sp>
        <p:nvSpPr>
          <p:cNvPr id="4" name="Date Placeholder 3"/>
          <p:cNvSpPr>
            <a:spLocks noGrp="1"/>
          </p:cNvSpPr>
          <p:nvPr>
            <p:ph type="dt" sz="half" idx="10"/>
          </p:nvPr>
        </p:nvSpPr>
        <p:spPr/>
        <p:txBody>
          <a:bodyPr/>
          <a:lstStyle/>
          <a:p>
            <a:r>
              <a:rPr lang="en-US" smtClean="0"/>
              <a:t>6th November 2023</a:t>
            </a:r>
            <a:endParaRPr/>
          </a:p>
        </p:txBody>
      </p:sp>
      <p:sp>
        <p:nvSpPr>
          <p:cNvPr id="5" name="Footer Placeholder 4"/>
          <p:cNvSpPr>
            <a:spLocks noGrp="1"/>
          </p:cNvSpPr>
          <p:nvPr>
            <p:ph type="ftr" sz="quarter" idx="11"/>
          </p:nvPr>
        </p:nvSpPr>
        <p:spPr/>
        <p:txBody>
          <a:bodyPr/>
          <a:lstStyle/>
          <a:p>
            <a:r>
              <a:rPr lang="en-IN" smtClean="0"/>
              <a:t>Yash Vasavada, Professor DA-IICT</a:t>
            </a:r>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58" name="line"/>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Title 1"/>
          <p:cNvSpPr>
            <a:spLocks noGrp="1"/>
          </p:cNvSpPr>
          <p:nvPr>
            <p:ph type="title"/>
          </p:nvPr>
        </p:nvSpPr>
        <p:spPr>
          <a:xfrm>
            <a:off x="1522414" y="274638"/>
            <a:ext cx="9143998" cy="1020762"/>
          </a:xfrm>
        </p:spPr>
        <p:txBody>
          <a:bodyPr/>
          <a:lstStyle/>
          <a:p>
            <a:r>
              <a:rPr/>
              <a:t>Click to edit Master title style</a:t>
            </a:r>
          </a:p>
        </p:txBody>
      </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5" name="Date Placeholder 4"/>
          <p:cNvSpPr>
            <a:spLocks noGrp="1"/>
          </p:cNvSpPr>
          <p:nvPr>
            <p:ph type="dt" sz="half" idx="10"/>
          </p:nvPr>
        </p:nvSpPr>
        <p:spPr/>
        <p:txBody>
          <a:bodyPr/>
          <a:lstStyle/>
          <a:p>
            <a:r>
              <a:rPr lang="en-US" smtClean="0"/>
              <a:t>6th November 2023</a:t>
            </a:r>
            <a:endParaRPr/>
          </a:p>
        </p:txBody>
      </p:sp>
      <p:sp>
        <p:nvSpPr>
          <p:cNvPr id="6" name="Footer Placeholder 5"/>
          <p:cNvSpPr>
            <a:spLocks noGrp="1"/>
          </p:cNvSpPr>
          <p:nvPr>
            <p:ph type="ftr" sz="quarter" idx="11"/>
          </p:nvPr>
        </p:nvSpPr>
        <p:spPr/>
        <p:txBody>
          <a:bodyPr/>
          <a:lstStyle/>
          <a:p>
            <a:r>
              <a:rPr lang="en-IN" smtClean="0"/>
              <a:t>Yash Vasavada, Professor DA-IICT</a:t>
            </a:r>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60" name="line"/>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Title 1"/>
          <p:cNvSpPr>
            <a:spLocks noGrp="1"/>
          </p:cNvSpPr>
          <p:nvPr>
            <p:ph type="title"/>
          </p:nvPr>
        </p:nvSpPr>
        <p:spPr>
          <a:xfrm>
            <a:off x="1522414" y="274638"/>
            <a:ext cx="9143998" cy="1020762"/>
          </a:xfrm>
        </p:spPr>
        <p:txBody>
          <a:bodyPr/>
          <a:lstStyle>
            <a:lvl1pPr>
              <a:defRPr/>
            </a:lvl1pPr>
          </a:lstStyle>
          <a:p>
            <a:r>
              <a:rPr/>
              <a:t>Click to edit Master title style</a:t>
            </a:r>
          </a:p>
        </p:txBody>
      </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7" name="Date Placeholder 6"/>
          <p:cNvSpPr>
            <a:spLocks noGrp="1"/>
          </p:cNvSpPr>
          <p:nvPr>
            <p:ph type="dt" sz="half" idx="10"/>
          </p:nvPr>
        </p:nvSpPr>
        <p:spPr/>
        <p:txBody>
          <a:bodyPr/>
          <a:lstStyle/>
          <a:p>
            <a:r>
              <a:rPr lang="en-US" smtClean="0"/>
              <a:t>6th November 2023</a:t>
            </a:r>
            <a:endParaRPr/>
          </a:p>
        </p:txBody>
      </p:sp>
      <p:sp>
        <p:nvSpPr>
          <p:cNvPr id="8" name="Footer Placeholder 7"/>
          <p:cNvSpPr>
            <a:spLocks noGrp="1"/>
          </p:cNvSpPr>
          <p:nvPr>
            <p:ph type="ftr" sz="quarter" idx="11"/>
          </p:nvPr>
        </p:nvSpPr>
        <p:spPr/>
        <p:txBody>
          <a:bodyPr/>
          <a:lstStyle/>
          <a:p>
            <a:r>
              <a:rPr lang="en-IN" smtClean="0"/>
              <a:t>Yash Vasavada, Professor DA-IICT</a:t>
            </a:r>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6" name="line"/>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Title 1"/>
          <p:cNvSpPr>
            <a:spLocks noGrp="1"/>
          </p:cNvSpPr>
          <p:nvPr>
            <p:ph type="title"/>
          </p:nvPr>
        </p:nvSpPr>
        <p:spPr/>
        <p:txBody>
          <a:bodyPr/>
          <a:lstStyle/>
          <a:p>
            <a:r>
              <a:rPr/>
              <a:t>Click to edit Master title style</a:t>
            </a:r>
          </a:p>
        </p:txBody>
      </p:sp>
      <p:sp>
        <p:nvSpPr>
          <p:cNvPr id="3" name="Date Placeholder 2"/>
          <p:cNvSpPr>
            <a:spLocks noGrp="1"/>
          </p:cNvSpPr>
          <p:nvPr>
            <p:ph type="dt" sz="half" idx="10"/>
          </p:nvPr>
        </p:nvSpPr>
        <p:spPr/>
        <p:txBody>
          <a:bodyPr/>
          <a:lstStyle/>
          <a:p>
            <a:r>
              <a:rPr lang="en-US" smtClean="0"/>
              <a:t>6th November 2023</a:t>
            </a:r>
            <a:endParaRPr/>
          </a:p>
        </p:txBody>
      </p:sp>
      <p:sp>
        <p:nvSpPr>
          <p:cNvPr id="4" name="Footer Placeholder 3"/>
          <p:cNvSpPr>
            <a:spLocks noGrp="1"/>
          </p:cNvSpPr>
          <p:nvPr>
            <p:ph type="ftr" sz="quarter" idx="11"/>
          </p:nvPr>
        </p:nvSpPr>
        <p:spPr/>
        <p:txBody>
          <a:bodyPr/>
          <a:lstStyle/>
          <a:p>
            <a:r>
              <a:rPr lang="en-IN" smtClean="0"/>
              <a:t>Yash Vasavada, Professor DA-IICT</a:t>
            </a:r>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6th November 2023</a:t>
            </a:r>
            <a:endParaRPr/>
          </a:p>
        </p:txBody>
      </p:sp>
      <p:sp>
        <p:nvSpPr>
          <p:cNvPr id="3" name="Footer Placeholder 2"/>
          <p:cNvSpPr>
            <a:spLocks noGrp="1"/>
          </p:cNvSpPr>
          <p:nvPr>
            <p:ph type="ftr" sz="quarter" idx="11"/>
          </p:nvPr>
        </p:nvSpPr>
        <p:spPr/>
        <p:txBody>
          <a:bodyPr/>
          <a:lstStyle/>
          <a:p>
            <a:r>
              <a:rPr lang="en-IN" smtClean="0"/>
              <a:t>Yash Vasavada, Professor DA-IICT</a:t>
            </a:r>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615" name="frame"/>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a:t>Click to edit Master title style</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a:t>Click to edit Master text styles</a:t>
            </a:r>
          </a:p>
        </p:txBody>
      </p:sp>
      <p:sp>
        <p:nvSpPr>
          <p:cNvPr id="5" name="Date Placeholder 4"/>
          <p:cNvSpPr>
            <a:spLocks noGrp="1"/>
          </p:cNvSpPr>
          <p:nvPr>
            <p:ph type="dt" sz="half" idx="10"/>
          </p:nvPr>
        </p:nvSpPr>
        <p:spPr/>
        <p:txBody>
          <a:bodyPr/>
          <a:lstStyle/>
          <a:p>
            <a:r>
              <a:rPr lang="en-US" smtClean="0"/>
              <a:t>6th November 2023</a:t>
            </a:r>
            <a:endParaRPr/>
          </a:p>
        </p:txBody>
      </p:sp>
      <p:sp>
        <p:nvSpPr>
          <p:cNvPr id="6" name="Footer Placeholder 5"/>
          <p:cNvSpPr>
            <a:spLocks noGrp="1"/>
          </p:cNvSpPr>
          <p:nvPr>
            <p:ph type="ftr" sz="quarter" idx="11"/>
          </p:nvPr>
        </p:nvSpPr>
        <p:spPr/>
        <p:txBody>
          <a:bodyPr/>
          <a:lstStyle/>
          <a:p>
            <a:r>
              <a:rPr lang="en-IN" smtClean="0"/>
              <a:t>Yash Vasavada, Professor DA-IICT</a:t>
            </a:r>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614" name="frame"/>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a:t>Click to edit Master title style</a:t>
            </a:r>
          </a:p>
        </p:txBody>
      </p:sp>
      <p:sp>
        <p:nvSpPr>
          <p:cNvPr id="3" name="Picture Placeholder 2"/>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a:t>Click icon to add picture</a:t>
            </a:r>
          </a:p>
        </p:txBody>
      </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a:t>Click to edit Master text styles</a:t>
            </a:r>
          </a:p>
        </p:txBody>
      </p:sp>
      <p:sp>
        <p:nvSpPr>
          <p:cNvPr id="5" name="Date Placeholder 4"/>
          <p:cNvSpPr>
            <a:spLocks noGrp="1"/>
          </p:cNvSpPr>
          <p:nvPr>
            <p:ph type="dt" sz="half" idx="10"/>
          </p:nvPr>
        </p:nvSpPr>
        <p:spPr/>
        <p:txBody>
          <a:bodyPr/>
          <a:lstStyle/>
          <a:p>
            <a:r>
              <a:rPr lang="en-US" smtClean="0"/>
              <a:t>6th November 2023</a:t>
            </a:r>
            <a:endParaRPr/>
          </a:p>
        </p:txBody>
      </p:sp>
      <p:sp>
        <p:nvSpPr>
          <p:cNvPr id="6" name="Footer Placeholder 5"/>
          <p:cNvSpPr>
            <a:spLocks noGrp="1"/>
          </p:cNvSpPr>
          <p:nvPr>
            <p:ph type="ftr" sz="quarter" idx="11"/>
          </p:nvPr>
        </p:nvSpPr>
        <p:spPr/>
        <p:txBody>
          <a:bodyPr/>
          <a:lstStyle/>
          <a:p>
            <a:r>
              <a:rPr lang="en-IN" smtClean="0"/>
              <a:t>Yash Vasavada, Professor DA-IICT</a:t>
            </a:r>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a:t>Click to edit Master title style</a:t>
            </a: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a:t>
            </a:r>
            <a:r>
              <a:rPr dirty="0" smtClean="0"/>
              <a:t>level</a:t>
            </a:r>
            <a:endParaRPr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smtClean="0"/>
              <a:t>6th November 2023</a:t>
            </a:r>
            <a:endParaRPr/>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IN" smtClean="0"/>
              <a:t>Yash Vasavada, Professor DA-IICT</a:t>
            </a:r>
            <a:endParaRPr/>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000">
                <a:solidFill>
                  <a:schemeClr val="tx1">
                    <a:tint val="75000"/>
                  </a:schemeClr>
                </a:solidFill>
              </a:defRPr>
            </a:lvl1pPr>
          </a:lstStyle>
          <a:p>
            <a:fld id="{25BA54BD-C84D-46CE-8B72-31BFB26ABA43}" type="slidenum">
              <a:rPr/>
              <a:pPr/>
              <a:t>‹#›</a:t>
            </a:fld>
            <a:endParaRPr/>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emf"/><Relationship Id="rId5" Type="http://schemas.openxmlformats.org/officeDocument/2006/relationships/oleObject" Target="../embeddings/oleObject1.bin"/><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oleObject" Target="../embeddings/oleObject2.bin"/><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3.png"/><Relationship Id="rId5" Type="http://schemas.openxmlformats.org/officeDocument/2006/relationships/image" Target="../media/image28.png"/><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8.png"/><Relationship Id="rId5" Type="http://schemas.openxmlformats.org/officeDocument/2006/relationships/image" Target="../media/image8.emf"/><Relationship Id="rId4"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9.emf"/></Relationships>
</file>

<file path=ppt/slides/_rels/slide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0.emf"/><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NULL"/></Relationships>
</file>

<file path=ppt/slides/_rels/slide1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36.png"/><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NULL"/><Relationship Id="rId5" Type="http://schemas.openxmlformats.org/officeDocument/2006/relationships/image" Target="../media/image12.emf"/><Relationship Id="rId4" Type="http://schemas.openxmlformats.org/officeDocument/2006/relationships/oleObject" Target="../embeddings/oleObject5.bin"/></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1.png"/><Relationship Id="rId7" Type="http://schemas.openxmlformats.org/officeDocument/2006/relationships/image" Target="../media/image41.png"/><Relationship Id="rId2" Type="http://schemas.openxmlformats.org/officeDocument/2006/relationships/image" Target="../media/image13.emf"/><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0.png"/><Relationship Id="rId10" Type="http://schemas.openxmlformats.org/officeDocument/2006/relationships/image" Target="../media/image44.png"/><Relationship Id="rId4" Type="http://schemas.openxmlformats.org/officeDocument/2006/relationships/image" Target="../media/image380.png"/><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470.png"/><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460.png"/><Relationship Id="rId5" Type="http://schemas.openxmlformats.org/officeDocument/2006/relationships/image" Target="../media/image16.png"/><Relationship Id="rId10" Type="http://schemas.openxmlformats.org/officeDocument/2006/relationships/image" Target="../media/image450.png"/><Relationship Id="rId4" Type="http://schemas.openxmlformats.org/officeDocument/2006/relationships/image" Target="../media/image15.png"/><Relationship Id="rId9" Type="http://schemas.openxmlformats.org/officeDocument/2006/relationships/image" Target="../media/image440.png"/></Relationships>
</file>

<file path=ppt/slides/_rels/slide1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9.emf"/><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NUL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5.jp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media/image52.jp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oleObject" Target="../embeddings/oleObject6.bin"/><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media/image61.jpeg"/><Relationship Id="rId2" Type="http://schemas.openxmlformats.org/officeDocument/2006/relationships/slideLayout" Target="../slideLayouts/slideLayout2.xml"/><Relationship Id="rId16" Type="http://schemas.openxmlformats.org/officeDocument/2006/relationships/image" Target="../media/image60.jpeg"/><Relationship Id="rId1" Type="http://schemas.openxmlformats.org/officeDocument/2006/relationships/vmlDrawing" Target="../drawings/vmlDrawing6.v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media/image59.emf"/><Relationship Id="rId10" Type="http://schemas.openxmlformats.org/officeDocument/2006/relationships/image" Target="NULL"/><Relationship Id="rId4" Type="http://schemas.openxmlformats.org/officeDocument/2006/relationships/image" Target="../media/image58.emf"/><Relationship Id="rId9" Type="http://schemas.openxmlformats.org/officeDocument/2006/relationships/image" Target="NULL"/><Relationship Id="rId14" Type="http://schemas.openxmlformats.org/officeDocument/2006/relationships/image" Target="NULL"/></Relationships>
</file>

<file path=ppt/slides/_rels/slide4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emf"/></Relationships>
</file>

<file path=ppt/slides/_rels/slide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NULL"/><Relationship Id="rId5" Type="http://schemas.openxmlformats.org/officeDocument/2006/relationships/image" Target="../media/image8.emf"/><Relationship Id="rId4" Type="http://schemas.openxmlformats.org/officeDocument/2006/relationships/oleObject" Target="../embeddings/oleObject7.bin"/><Relationship Id="rId9" Type="http://schemas.openxmlformats.org/officeDocument/2006/relationships/image" Target="NULL"/></Relationships>
</file>

<file path=ppt/slides/_rels/slide4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NULL"/><Relationship Id="rId5" Type="http://schemas.openxmlformats.org/officeDocument/2006/relationships/image" Target="../media/image68.emf"/><Relationship Id="rId4" Type="http://schemas.openxmlformats.org/officeDocument/2006/relationships/oleObject" Target="../embeddings/oleObject8.bin"/><Relationship Id="rId9" Type="http://schemas.openxmlformats.org/officeDocument/2006/relationships/image" Target="NULL"/></Relationships>
</file>

<file path=ppt/slides/_rels/slide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NUL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Parabolic_antenna" TargetMode="External"/><Relationship Id="rId2" Type="http://schemas.openxmlformats.org/officeDocument/2006/relationships/hyperlink" Target="http://www.phys.hawaii.edu/~anita/new/papers/militaryHandbook/antennas.pdf" TargetMode="External"/><Relationship Id="rId1" Type="http://schemas.openxmlformats.org/officeDocument/2006/relationships/slideLayout" Target="../slideLayouts/slideLayout2.xml"/><Relationship Id="rId4" Type="http://schemas.openxmlformats.org/officeDocument/2006/relationships/image" Target="NULL"/></Relationships>
</file>

<file path=ppt/slides/_rels/slide5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2.xml"/><Relationship Id="rId5" Type="http://schemas.openxmlformats.org/officeDocument/2006/relationships/image" Target="../media/image80.jpg"/><Relationship Id="rId4" Type="http://schemas.openxmlformats.org/officeDocument/2006/relationships/image" Target="../media/image79.jpg"/></Relationships>
</file>

<file path=ppt/slides/_rels/slide58.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xml"/><Relationship Id="rId4" Type="http://schemas.openxmlformats.org/officeDocument/2006/relationships/image" Target="../media/image83.jpg"/></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85.wmf"/><Relationship Id="rId5" Type="http://schemas.openxmlformats.org/officeDocument/2006/relationships/oleObject" Target="../embeddings/oleObject10.bin"/><Relationship Id="rId4" Type="http://schemas.openxmlformats.org/officeDocument/2006/relationships/image" Target="../media/image84.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1.png"/><Relationship Id="rId4" Type="http://schemas.openxmlformats.org/officeDocument/2006/relationships/image" Target="../media/image89.png"/></Relationships>
</file>

<file path=ppt/slides/_rels/slide62.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4812" y="1828800"/>
            <a:ext cx="9144000" cy="2667000"/>
          </a:xfrm>
        </p:spPr>
        <p:txBody>
          <a:bodyPr/>
          <a:lstStyle/>
          <a:p>
            <a:r>
              <a:rPr lang="en-US" sz="4400" b="1" dirty="0" smtClean="0"/>
              <a:t>CT216: Introduction to Communication Systems</a:t>
            </a:r>
            <a:endParaRPr lang="en-US" sz="4400" dirty="0"/>
          </a:p>
        </p:txBody>
      </p:sp>
      <p:sp>
        <p:nvSpPr>
          <p:cNvPr id="3" name="Subtitle 2"/>
          <p:cNvSpPr>
            <a:spLocks noGrp="1"/>
          </p:cNvSpPr>
          <p:nvPr>
            <p:ph type="subTitle" idx="1"/>
          </p:nvPr>
        </p:nvSpPr>
        <p:spPr>
          <a:xfrm>
            <a:off x="1674813" y="5029200"/>
            <a:ext cx="2286000" cy="1066800"/>
          </a:xfrm>
        </p:spPr>
        <p:txBody>
          <a:bodyPr>
            <a:normAutofit lnSpcReduction="10000"/>
          </a:bodyPr>
          <a:lstStyle/>
          <a:p>
            <a:r>
              <a:rPr lang="en-US" dirty="0" err="1" smtClean="0"/>
              <a:t>Yash</a:t>
            </a:r>
            <a:r>
              <a:rPr lang="en-US" dirty="0" smtClean="0"/>
              <a:t> </a:t>
            </a:r>
            <a:r>
              <a:rPr lang="en-US" dirty="0" err="1" smtClean="0"/>
              <a:t>Vasavada</a:t>
            </a:r>
            <a:endParaRPr lang="en-US" dirty="0" smtClean="0"/>
          </a:p>
          <a:p>
            <a:r>
              <a:rPr lang="en-US" dirty="0" smtClean="0"/>
              <a:t>Professor</a:t>
            </a:r>
          </a:p>
          <a:p>
            <a:r>
              <a:rPr lang="en-US" dirty="0" smtClean="0"/>
              <a:t>DA-IICT</a:t>
            </a:r>
            <a:endParaRPr lang="en-US" dirty="0"/>
          </a:p>
        </p:txBody>
      </p:sp>
      <p:sp>
        <p:nvSpPr>
          <p:cNvPr id="4" name="Subtitle 2"/>
          <p:cNvSpPr txBox="1">
            <a:spLocks/>
          </p:cNvSpPr>
          <p:nvPr/>
        </p:nvSpPr>
        <p:spPr>
          <a:xfrm>
            <a:off x="5561012" y="5029200"/>
            <a:ext cx="5257800" cy="106680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0"/>
              </a:spcBef>
              <a:buSzPct val="100000"/>
              <a:buFont typeface="Arial" pitchFamily="34" charset="0"/>
              <a:buNone/>
              <a:defRPr sz="2400" kern="1200">
                <a:solidFill>
                  <a:schemeClr val="tx1">
                    <a:tint val="75000"/>
                  </a:schemeClr>
                </a:solidFill>
                <a:latin typeface="+mn-lt"/>
                <a:ea typeface="+mn-ea"/>
                <a:cs typeface="+mn-cs"/>
              </a:defRPr>
            </a:lvl1pPr>
            <a:lvl2pPr marL="457200" indent="0" algn="ctr" defTabSz="914400" rtl="0" eaLnBrk="1" latinLnBrk="0" hangingPunct="1">
              <a:lnSpc>
                <a:spcPct val="90000"/>
              </a:lnSpc>
              <a:spcBef>
                <a:spcPts val="600"/>
              </a:spcBef>
              <a:buSzPct val="100000"/>
              <a:buFont typeface="Consolas" pitchFamily="49"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SzPct val="10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SzPct val="100000"/>
              <a:buFont typeface="Consolas" pitchFamily="49"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SzPct val="10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SzPct val="100000"/>
              <a:buFont typeface="Consolas" pitchFamily="49"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10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SzPct val="100000"/>
              <a:buFont typeface="Consolas" pitchFamily="49"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100000"/>
              <a:buFont typeface="Arial" pitchFamily="34" charset="0"/>
              <a:buNone/>
              <a:defRPr sz="1600" kern="1200">
                <a:solidFill>
                  <a:schemeClr val="tx1">
                    <a:tint val="75000"/>
                  </a:schemeClr>
                </a:solidFill>
                <a:latin typeface="+mn-lt"/>
                <a:ea typeface="+mn-ea"/>
                <a:cs typeface="+mn-cs"/>
              </a:defRPr>
            </a:lvl9pPr>
          </a:lstStyle>
          <a:p>
            <a:r>
              <a:rPr lang="en-US" dirty="0" smtClean="0"/>
              <a:t>Shannon Channel Capacity Equation and Its Design Implications</a:t>
            </a:r>
          </a:p>
          <a:p>
            <a:r>
              <a:rPr lang="en-US" dirty="0" smtClean="0"/>
              <a:t>15 January 2024</a:t>
            </a: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Amplitude, Power and Energy</a:t>
            </a:r>
            <a:endParaRPr lang="en-US"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dirty="0"/>
              <a:t>Transmitter objective: use as little power as possible. </a:t>
            </a:r>
            <a:endParaRPr lang="en-US" dirty="0" smtClean="0"/>
          </a:p>
          <a:p>
            <a:pPr marL="285750" indent="-285750">
              <a:buFont typeface="Arial" panose="020B0604020202020204" pitchFamily="34" charset="0"/>
              <a:buChar char="•"/>
            </a:pPr>
            <a:r>
              <a:rPr lang="en-US" dirty="0" smtClean="0"/>
              <a:t>Receiver’s </a:t>
            </a:r>
            <a:r>
              <a:rPr lang="en-US" dirty="0"/>
              <a:t>wish: transmitter uses as high a power as feasible</a:t>
            </a:r>
          </a:p>
          <a:p>
            <a:pPr marL="285750" indent="-285750">
              <a:buFont typeface="Arial" panose="020B0604020202020204" pitchFamily="34" charset="0"/>
              <a:buChar char="•"/>
            </a:pPr>
            <a:r>
              <a:rPr lang="en-US" dirty="0" smtClean="0"/>
              <a:t>In </a:t>
            </a:r>
            <a:r>
              <a:rPr lang="en-US" dirty="0"/>
              <a:t>general, communication system design is constrained by the </a:t>
            </a:r>
            <a:r>
              <a:rPr lang="en-US" dirty="0" smtClean="0"/>
              <a:t>power</a:t>
            </a:r>
          </a:p>
          <a:p>
            <a:pPr marL="560070" lvl="1" indent="-285750">
              <a:buFont typeface="Arial" panose="020B0604020202020204" pitchFamily="34" charset="0"/>
              <a:buChar char="•"/>
            </a:pPr>
            <a:r>
              <a:rPr lang="en-US" dirty="0" smtClean="0"/>
              <a:t>There is never an infinite power</a:t>
            </a:r>
          </a:p>
          <a:p>
            <a:pPr marL="560070" lvl="1" indent="-285750">
              <a:buFont typeface="Arial" panose="020B0604020202020204" pitchFamily="34" charset="0"/>
              <a:buChar char="•"/>
            </a:pPr>
            <a:r>
              <a:rPr lang="en-US" dirty="0" smtClean="0"/>
              <a:t>Reduction in the power requirement is always of system benefit and of economic value</a:t>
            </a:r>
            <a:endParaRPr lang="en-US" dirty="0"/>
          </a:p>
          <a:p>
            <a:pPr marL="285750" indent="-285750">
              <a:buFont typeface="Arial" panose="020B0604020202020204" pitchFamily="34" charset="0"/>
              <a:buChar char="•"/>
            </a:pPr>
            <a:r>
              <a:rPr lang="en-US" dirty="0"/>
              <a:t>Maximum power that can be delivered is limited by the amplifier used. More expensive the amplifier, the greater the max power but also greater (often prohibitively) the cost</a:t>
            </a:r>
          </a:p>
          <a:p>
            <a:endParaRPr lang="en-US" dirty="0"/>
          </a:p>
        </p:txBody>
      </p:sp>
      <p:sp>
        <p:nvSpPr>
          <p:cNvPr id="4" name="Slide Number Placeholder 3"/>
          <p:cNvSpPr>
            <a:spLocks noGrp="1"/>
          </p:cNvSpPr>
          <p:nvPr>
            <p:ph type="sldNum" sz="quarter" idx="12"/>
          </p:nvPr>
        </p:nvSpPr>
        <p:spPr/>
        <p:txBody>
          <a:bodyPr/>
          <a:lstStyle/>
          <a:p>
            <a:fld id="{25BA54BD-C84D-46CE-8B72-31BFB26ABA43}" type="slidenum">
              <a:rPr lang="en-US" smtClean="0"/>
              <a:t>10</a:t>
            </a:fld>
            <a:endParaRPr lang="en-US"/>
          </a:p>
        </p:txBody>
      </p:sp>
    </p:spTree>
    <p:extLst>
      <p:ext uri="{BB962C8B-B14F-4D97-AF65-F5344CB8AC3E}">
        <p14:creationId xmlns:p14="http://schemas.microsoft.com/office/powerpoint/2010/main" val="375567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388111" y="3359891"/>
            <a:ext cx="6172200" cy="24384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Amplitude, Power, and Energy</a:t>
            </a:r>
            <a:endParaRPr lang="en-US" dirty="0"/>
          </a:p>
        </p:txBody>
      </p:sp>
      <p:sp>
        <p:nvSpPr>
          <p:cNvPr id="4" name="Slide Number Placeholder 3"/>
          <p:cNvSpPr>
            <a:spLocks noGrp="1"/>
          </p:cNvSpPr>
          <p:nvPr>
            <p:ph type="sldNum" sz="quarter" idx="12"/>
          </p:nvPr>
        </p:nvSpPr>
        <p:spPr/>
        <p:txBody>
          <a:bodyPr/>
          <a:lstStyle/>
          <a:p>
            <a:fld id="{25BA54BD-C84D-46CE-8B72-31BFB26ABA43}" type="slidenum">
              <a:rPr lang="en-US" smtClean="0"/>
              <a:t>11</a:t>
            </a:fld>
            <a:endParaRPr lang="en-US"/>
          </a:p>
        </p:txBody>
      </p:sp>
      <p:sp>
        <p:nvSpPr>
          <p:cNvPr id="7" name="TextBox 6"/>
          <p:cNvSpPr txBox="1"/>
          <p:nvPr/>
        </p:nvSpPr>
        <p:spPr>
          <a:xfrm>
            <a:off x="2487980" y="3358130"/>
            <a:ext cx="966931" cy="286232"/>
          </a:xfrm>
          <a:prstGeom prst="rect">
            <a:avLst/>
          </a:prstGeom>
          <a:noFill/>
        </p:spPr>
        <p:txBody>
          <a:bodyPr wrap="none" rtlCol="0">
            <a:spAutoFit/>
          </a:bodyPr>
          <a:lstStyle/>
          <a:p>
            <a:pPr>
              <a:lnSpc>
                <a:spcPct val="90000"/>
              </a:lnSpc>
            </a:pPr>
            <a:r>
              <a:rPr lang="en-US" sz="1400" dirty="0" smtClean="0">
                <a:solidFill>
                  <a:schemeClr val="bg1"/>
                </a:solidFill>
              </a:rPr>
              <a:t>Amplitude</a:t>
            </a:r>
            <a:endParaRPr lang="en-US" sz="1400" dirty="0">
              <a:solidFill>
                <a:schemeClr val="bg1"/>
              </a:solidFill>
            </a:endParaRPr>
          </a:p>
        </p:txBody>
      </p:sp>
      <mc:AlternateContent xmlns:mc="http://schemas.openxmlformats.org/markup-compatibility/2006" xmlns:a14="http://schemas.microsoft.com/office/drawing/2010/main">
        <mc:Choice Requires="a14">
          <p:sp>
            <p:nvSpPr>
              <p:cNvPr id="9" name="TextBox 8"/>
              <p:cNvSpPr txBox="1"/>
              <p:nvPr/>
            </p:nvSpPr>
            <p:spPr>
              <a:xfrm>
                <a:off x="2420706" y="3759459"/>
                <a:ext cx="335476" cy="2862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sz="1400" b="0" i="1" dirty="0" smtClean="0">
                          <a:solidFill>
                            <a:schemeClr val="bg1"/>
                          </a:solidFill>
                          <a:latin typeface="Cambria Math"/>
                        </a:rPr>
                        <m:t>𝐴</m:t>
                      </m:r>
                    </m:oMath>
                  </m:oMathPara>
                </a14:m>
                <a:endParaRPr lang="en-US" sz="1400" dirty="0">
                  <a:solidFill>
                    <a:schemeClr val="bg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420706" y="3759459"/>
                <a:ext cx="335476" cy="2862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298982" y="4826259"/>
                <a:ext cx="470129" cy="2862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sz="1400" b="0" i="1" dirty="0" smtClean="0">
                          <a:solidFill>
                            <a:schemeClr val="bg1"/>
                          </a:solidFill>
                          <a:latin typeface="Cambria Math"/>
                        </a:rPr>
                        <m:t>−</m:t>
                      </m:r>
                      <m:r>
                        <a:rPr lang="en-US" sz="1400" b="0" i="1" dirty="0" smtClean="0">
                          <a:solidFill>
                            <a:schemeClr val="bg1"/>
                          </a:solidFill>
                          <a:latin typeface="Cambria Math"/>
                        </a:rPr>
                        <m:t>𝐴</m:t>
                      </m:r>
                    </m:oMath>
                  </m:oMathPara>
                </a14:m>
                <a:endParaRPr lang="en-US" sz="1400" dirty="0">
                  <a:solidFill>
                    <a:schemeClr val="bg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298982" y="4826259"/>
                <a:ext cx="470129" cy="286232"/>
              </a:xfrm>
              <a:prstGeom prst="rect">
                <a:avLst/>
              </a:prstGeom>
              <a:blipFill rotWithShape="1">
                <a:blip r:embed="rId4"/>
                <a:stretch>
                  <a:fillRect/>
                </a:stretch>
              </a:blipFill>
            </p:spPr>
            <p:txBody>
              <a:bodyPr/>
              <a:lstStyle/>
              <a:p>
                <a:r>
                  <a:rPr lang="en-US">
                    <a:noFill/>
                  </a:rPr>
                  <a:t> </a:t>
                </a:r>
              </a:p>
            </p:txBody>
          </p:sp>
        </mc:Fallback>
      </mc:AlternateContent>
      <p:graphicFrame>
        <p:nvGraphicFramePr>
          <p:cNvPr id="14" name="Object 13"/>
          <p:cNvGraphicFramePr>
            <a:graphicFrameLocks noChangeAspect="1"/>
          </p:cNvGraphicFramePr>
          <p:nvPr>
            <p:extLst>
              <p:ext uri="{D42A27DB-BD31-4B8C-83A1-F6EECF244321}">
                <p14:modId xmlns:p14="http://schemas.microsoft.com/office/powerpoint/2010/main" val="4245612573"/>
              </p:ext>
            </p:extLst>
          </p:nvPr>
        </p:nvGraphicFramePr>
        <p:xfrm>
          <a:off x="2616711" y="3436091"/>
          <a:ext cx="6045990" cy="2283932"/>
        </p:xfrm>
        <a:graphic>
          <a:graphicData uri="http://schemas.openxmlformats.org/presentationml/2006/ole">
            <mc:AlternateContent xmlns:mc="http://schemas.openxmlformats.org/markup-compatibility/2006">
              <mc:Choice xmlns:v="urn:schemas-microsoft-com:vml" Requires="v">
                <p:oleObj spid="_x0000_s5198" name="Visio" r:id="rId5" imgW="4085310" imgH="1623338" progId="Visio.Drawing.11">
                  <p:embed/>
                </p:oleObj>
              </mc:Choice>
              <mc:Fallback>
                <p:oleObj name="Visio" r:id="rId5" imgW="4085310" imgH="1623338" progId="Visio.Drawing.11">
                  <p:embed/>
                  <p:pic>
                    <p:nvPicPr>
                      <p:cNvPr id="0" name=""/>
                      <p:cNvPicPr/>
                      <p:nvPr/>
                    </p:nvPicPr>
                    <p:blipFill>
                      <a:blip r:embed="rId6"/>
                      <a:stretch>
                        <a:fillRect/>
                      </a:stretch>
                    </p:blipFill>
                    <p:spPr>
                      <a:xfrm>
                        <a:off x="2616711" y="3436091"/>
                        <a:ext cx="6045990" cy="2283932"/>
                      </a:xfrm>
                      <a:prstGeom prst="rect">
                        <a:avLst/>
                      </a:prstGeom>
                    </p:spPr>
                  </p:pic>
                </p:oleObj>
              </mc:Fallback>
            </mc:AlternateContent>
          </a:graphicData>
        </a:graphic>
      </p:graphicFrame>
      <p:sp>
        <p:nvSpPr>
          <p:cNvPr id="16" name="TextBox 15"/>
          <p:cNvSpPr txBox="1"/>
          <p:nvPr/>
        </p:nvSpPr>
        <p:spPr>
          <a:xfrm>
            <a:off x="7798311" y="4521459"/>
            <a:ext cx="564578" cy="286232"/>
          </a:xfrm>
          <a:prstGeom prst="rect">
            <a:avLst/>
          </a:prstGeom>
          <a:noFill/>
        </p:spPr>
        <p:txBody>
          <a:bodyPr wrap="none" rtlCol="0">
            <a:spAutoFit/>
          </a:bodyPr>
          <a:lstStyle/>
          <a:p>
            <a:pPr>
              <a:lnSpc>
                <a:spcPct val="90000"/>
              </a:lnSpc>
            </a:pPr>
            <a:r>
              <a:rPr lang="en-US" sz="1400" dirty="0" smtClean="0">
                <a:solidFill>
                  <a:schemeClr val="bg1"/>
                </a:solidFill>
              </a:rPr>
              <a:t>Time</a:t>
            </a:r>
            <a:endParaRPr lang="en-US" sz="1400" dirty="0">
              <a:solidFill>
                <a:schemeClr val="bg1"/>
              </a:solidFill>
            </a:endParaRPr>
          </a:p>
        </p:txBody>
      </p:sp>
      <p:sp>
        <p:nvSpPr>
          <p:cNvPr id="15" name="TextBox 14"/>
          <p:cNvSpPr txBox="1"/>
          <p:nvPr/>
        </p:nvSpPr>
        <p:spPr>
          <a:xfrm>
            <a:off x="6579111" y="3359891"/>
            <a:ext cx="1992148" cy="286232"/>
          </a:xfrm>
          <a:prstGeom prst="rect">
            <a:avLst/>
          </a:prstGeom>
          <a:noFill/>
        </p:spPr>
        <p:txBody>
          <a:bodyPr wrap="none" rtlCol="0">
            <a:spAutoFit/>
          </a:bodyPr>
          <a:lstStyle/>
          <a:p>
            <a:pPr>
              <a:lnSpc>
                <a:spcPct val="90000"/>
              </a:lnSpc>
            </a:pPr>
            <a:r>
              <a:rPr lang="en-US" sz="1400" dirty="0" smtClean="0">
                <a:solidFill>
                  <a:srgbClr val="C00000"/>
                </a:solidFill>
              </a:rPr>
              <a:t>A Binary Symbol Stream</a:t>
            </a:r>
            <a:endParaRPr lang="en-US" sz="1400" dirty="0">
              <a:solidFill>
                <a:srgbClr val="C00000"/>
              </a:solidFill>
            </a:endParaRPr>
          </a:p>
        </p:txBody>
      </p:sp>
      <mc:AlternateContent xmlns:mc="http://schemas.openxmlformats.org/markup-compatibility/2006" xmlns:a14="http://schemas.microsoft.com/office/drawing/2010/main">
        <mc:Choice Requires="a14">
          <p:sp>
            <p:nvSpPr>
              <p:cNvPr id="19" name="TextBox 18"/>
              <p:cNvSpPr txBox="1"/>
              <p:nvPr/>
            </p:nvSpPr>
            <p:spPr>
              <a:xfrm>
                <a:off x="4750311" y="5491587"/>
                <a:ext cx="1433919" cy="258532"/>
              </a:xfrm>
              <a:prstGeom prst="rect">
                <a:avLst/>
              </a:prstGeom>
              <a:noFill/>
            </p:spPr>
            <p:txBody>
              <a:bodyPr wrap="none" rtlCol="0">
                <a:spAutoFit/>
              </a:bodyPr>
              <a:lstStyle/>
              <a:p>
                <a:pPr>
                  <a:lnSpc>
                    <a:spcPct val="90000"/>
                  </a:lnSpc>
                </a:pPr>
                <a:r>
                  <a:rPr lang="en-US" sz="1200" dirty="0" smtClean="0">
                    <a:solidFill>
                      <a:schemeClr val="bg1"/>
                    </a:solidFill>
                  </a:rPr>
                  <a:t>Symbol Duration </a:t>
                </a:r>
                <a14:m>
                  <m:oMath xmlns:m="http://schemas.openxmlformats.org/officeDocument/2006/math">
                    <m:sSub>
                      <m:sSubPr>
                        <m:ctrlPr>
                          <a:rPr lang="en-US" sz="1200" b="0" i="1" smtClean="0">
                            <a:solidFill>
                              <a:schemeClr val="bg1"/>
                            </a:solidFill>
                            <a:latin typeface="Cambria Math" panose="02040503050406030204" pitchFamily="18" charset="0"/>
                          </a:rPr>
                        </m:ctrlPr>
                      </m:sSubPr>
                      <m:e>
                        <m:r>
                          <a:rPr lang="en-US" sz="1200" b="0" i="1" smtClean="0">
                            <a:solidFill>
                              <a:schemeClr val="bg1"/>
                            </a:solidFill>
                            <a:latin typeface="Cambria Math"/>
                          </a:rPr>
                          <m:t>𝑇</m:t>
                        </m:r>
                      </m:e>
                      <m:sub>
                        <m:r>
                          <a:rPr lang="en-US" sz="1200" b="0" i="1" smtClean="0">
                            <a:solidFill>
                              <a:schemeClr val="bg1"/>
                            </a:solidFill>
                            <a:latin typeface="Cambria Math"/>
                          </a:rPr>
                          <m:t>𝑆</m:t>
                        </m:r>
                      </m:sub>
                    </m:sSub>
                  </m:oMath>
                </a14:m>
                <a:endParaRPr lang="en-US" sz="1200" dirty="0">
                  <a:solidFill>
                    <a:schemeClr val="bg1"/>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750311" y="5491587"/>
                <a:ext cx="1433919" cy="258532"/>
              </a:xfrm>
              <a:prstGeom prst="rect">
                <a:avLst/>
              </a:prstGeom>
              <a:blipFill rotWithShape="1">
                <a:blip r:embed="rId7"/>
                <a:stretch>
                  <a:fillRect t="-7143"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lstStyle/>
              <a:p>
                <a:r>
                  <a:rPr lang="en-US" dirty="0"/>
                  <a:t>Energy </a:t>
                </a:r>
                <a14:m>
                  <m:oMath xmlns:m="http://schemas.openxmlformats.org/officeDocument/2006/math">
                    <m:r>
                      <a:rPr lang="en-US" i="1">
                        <a:latin typeface="Cambria Math"/>
                      </a:rPr>
                      <m:t>𝐸</m:t>
                    </m:r>
                  </m:oMath>
                </a14:m>
                <a:r>
                  <a:rPr lang="en-US" dirty="0"/>
                  <a:t> in Joules is power </a:t>
                </a:r>
                <a14:m>
                  <m:oMath xmlns:m="http://schemas.openxmlformats.org/officeDocument/2006/math">
                    <m:r>
                      <a:rPr lang="en-US" i="1">
                        <a:latin typeface="Cambria Math"/>
                      </a:rPr>
                      <m:t>𝑃</m:t>
                    </m:r>
                  </m:oMath>
                </a14:m>
                <a:r>
                  <a:rPr lang="en-US" dirty="0"/>
                  <a:t> Watts integrated over time </a:t>
                </a:r>
                <a14:m>
                  <m:oMath xmlns:m="http://schemas.openxmlformats.org/officeDocument/2006/math">
                    <m:r>
                      <a:rPr lang="en-US" i="1">
                        <a:latin typeface="Cambria Math"/>
                      </a:rPr>
                      <m:t>𝑇</m:t>
                    </m:r>
                  </m:oMath>
                </a14:m>
                <a:r>
                  <a:rPr lang="en-US" dirty="0"/>
                  <a:t> </a:t>
                </a:r>
              </a:p>
              <a:p>
                <a:r>
                  <a:rPr lang="en-US" dirty="0"/>
                  <a:t>For the following waveform, energy per symbol: </a:t>
                </a:r>
                <a:r>
                  <a:rPr lang="en-US" dirty="0" smtClean="0"/>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a:rPr>
                          <m:t>E</m:t>
                        </m:r>
                      </m:e>
                      <m:sub>
                        <m:r>
                          <m:rPr>
                            <m:sty m:val="p"/>
                          </m:rPr>
                          <a:rPr lang="en-US">
                            <a:latin typeface="Cambria Math"/>
                          </a:rPr>
                          <m:t>S</m:t>
                        </m:r>
                      </m:sub>
                    </m:sSub>
                    <m:r>
                      <a:rPr lang="en-US" i="1">
                        <a:latin typeface="Cambria Math"/>
                        <a:ea typeface="Cambria Math"/>
                      </a:rPr>
                      <m:t>∝</m:t>
                    </m:r>
                    <m:sSup>
                      <m:sSupPr>
                        <m:ctrlPr>
                          <a:rPr lang="en-US" i="1">
                            <a:latin typeface="Cambria Math" panose="02040503050406030204" pitchFamily="18" charset="0"/>
                          </a:rPr>
                        </m:ctrlPr>
                      </m:sSupPr>
                      <m:e>
                        <m:r>
                          <a:rPr lang="en-US" i="1">
                            <a:latin typeface="Cambria Math"/>
                          </a:rPr>
                          <m:t>𝐴</m:t>
                        </m:r>
                      </m:e>
                      <m:sup>
                        <m:r>
                          <a:rPr lang="en-US" i="1">
                            <a:latin typeface="Cambria Math"/>
                          </a:rPr>
                          <m:t>2</m:t>
                        </m:r>
                      </m:sup>
                    </m:sSup>
                    <m:sSub>
                      <m:sSubPr>
                        <m:ctrlPr>
                          <a:rPr lang="en-US" i="1">
                            <a:latin typeface="Cambria Math" panose="02040503050406030204" pitchFamily="18" charset="0"/>
                          </a:rPr>
                        </m:ctrlPr>
                      </m:sSubPr>
                      <m:e>
                        <m:r>
                          <a:rPr lang="en-US" i="1">
                            <a:latin typeface="Cambria Math"/>
                          </a:rPr>
                          <m:t>𝑇</m:t>
                        </m:r>
                      </m:e>
                      <m:sub>
                        <m:r>
                          <a:rPr lang="en-US" i="1">
                            <a:latin typeface="Cambria Math"/>
                          </a:rPr>
                          <m:t>𝑆</m:t>
                        </m:r>
                      </m:sub>
                    </m:sSub>
                    <m:r>
                      <a:rPr lang="en-US" i="1">
                        <a:latin typeface="Cambria Math"/>
                      </a:rPr>
                      <m:t>=</m:t>
                    </m:r>
                    <m:r>
                      <a:rPr lang="en-US" i="1">
                        <a:latin typeface="Cambria Math"/>
                      </a:rPr>
                      <m:t>𝑃</m:t>
                    </m:r>
                    <m:r>
                      <a:rPr lang="en-US" i="1">
                        <a:latin typeface="Cambria Math"/>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𝑇</m:t>
                        </m:r>
                      </m:e>
                      <m:sub>
                        <m:r>
                          <a:rPr lang="en-US" i="1">
                            <a:latin typeface="Cambria Math"/>
                            <a:ea typeface="Cambria Math"/>
                          </a:rPr>
                          <m:t>𝑆</m:t>
                        </m:r>
                      </m:sub>
                    </m:sSub>
                    <m:r>
                      <a:rPr lang="en-US" i="1">
                        <a:latin typeface="Cambria Math"/>
                        <a:ea typeface="Cambria Math"/>
                      </a:rPr>
                      <m:t>=</m:t>
                    </m:r>
                    <m:r>
                      <a:rPr lang="en-US" i="1">
                        <a:latin typeface="Cambria Math"/>
                        <a:ea typeface="Cambria Math"/>
                      </a:rPr>
                      <m:t>𝑃</m:t>
                    </m:r>
                    <m:r>
                      <a:rPr lang="en-US" i="1">
                        <a:latin typeface="Cambria Math"/>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𝑅</m:t>
                        </m:r>
                      </m:e>
                      <m:sub>
                        <m:r>
                          <a:rPr lang="en-US" i="1">
                            <a:latin typeface="Cambria Math"/>
                            <a:ea typeface="Cambria Math"/>
                          </a:rPr>
                          <m:t>𝑆</m:t>
                        </m:r>
                      </m:sub>
                    </m:sSub>
                  </m:oMath>
                </a14:m>
                <a:endParaRPr lang="en-US" dirty="0"/>
              </a:p>
              <a:p>
                <a:pPr lvl="1"/>
                <a:r>
                  <a:rPr lang="en-US" dirty="0"/>
                  <a:t>Here, </a:t>
                </a:r>
                <a14:m>
                  <m:oMath xmlns:m="http://schemas.openxmlformats.org/officeDocument/2006/math">
                    <m:sSub>
                      <m:sSubPr>
                        <m:ctrlPr>
                          <a:rPr lang="en-US" i="1">
                            <a:latin typeface="Cambria Math" panose="02040503050406030204" pitchFamily="18" charset="0"/>
                          </a:rPr>
                        </m:ctrlPr>
                      </m:sSubPr>
                      <m:e>
                        <m:r>
                          <a:rPr lang="en-US" i="1">
                            <a:latin typeface="Cambria Math"/>
                          </a:rPr>
                          <m:t>𝑇</m:t>
                        </m:r>
                      </m:e>
                      <m:sub>
                        <m:r>
                          <a:rPr lang="en-US" i="1">
                            <a:latin typeface="Cambria Math"/>
                          </a:rPr>
                          <m:t>𝑆</m:t>
                        </m:r>
                      </m:sub>
                    </m:sSub>
                  </m:oMath>
                </a14:m>
                <a:r>
                  <a:rPr lang="en-US" dirty="0"/>
                  <a:t> is the symbol duration in seconds and </a:t>
                </a:r>
                <a14:m>
                  <m:oMath xmlns:m="http://schemas.openxmlformats.org/officeDocument/2006/math">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oMath>
                </a14:m>
                <a:r>
                  <a:rPr lang="en-US" dirty="0"/>
                  <a:t> is the symbol rate in symbols/sec</a:t>
                </a:r>
              </a:p>
              <a:p>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1">
                <a:blip r:embed="rId8"/>
                <a:stretch>
                  <a:fillRect l="-451" t="-1290"/>
                </a:stretch>
              </a:blipFill>
            </p:spPr>
            <p:txBody>
              <a:bodyPr/>
              <a:lstStyle/>
              <a:p>
                <a:r>
                  <a:rPr lang="en-US">
                    <a:noFill/>
                  </a:rPr>
                  <a:t> </a:t>
                </a:r>
              </a:p>
            </p:txBody>
          </p:sp>
        </mc:Fallback>
      </mc:AlternateContent>
    </p:spTree>
    <p:extLst>
      <p:ext uri="{BB962C8B-B14F-4D97-AF65-F5344CB8AC3E}">
        <p14:creationId xmlns:p14="http://schemas.microsoft.com/office/powerpoint/2010/main" val="426605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P spid="10" grpId="0"/>
      <p:bldP spid="16" grpId="0"/>
      <p:bldP spid="15" grpId="0"/>
      <p:bldP spid="19" grpId="0"/>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79612" y="2286000"/>
            <a:ext cx="7391400" cy="2590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Amplitude, Power and Energy</a:t>
            </a:r>
            <a:endParaRPr lang="en-US" dirty="0"/>
          </a:p>
        </p:txBody>
      </p:sp>
      <p:sp>
        <p:nvSpPr>
          <p:cNvPr id="3" name="Content Placeholder 2"/>
          <p:cNvSpPr>
            <a:spLocks noGrp="1"/>
          </p:cNvSpPr>
          <p:nvPr>
            <p:ph idx="1"/>
          </p:nvPr>
        </p:nvSpPr>
        <p:spPr/>
        <p:txBody>
          <a:bodyPr>
            <a:normAutofit lnSpcReduction="10000"/>
          </a:bodyPr>
          <a:lstStyle/>
          <a:p>
            <a:r>
              <a:rPr lang="en-US" dirty="0" smtClean="0"/>
              <a:t>A rough analogy and a conceptual (mathematically inexact) visualization of the dual relationship between the power and energy in time-frequency domains</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Thus, two ways of measuring the quality or fidelity of the received signal compared to the noise</a:t>
            </a:r>
          </a:p>
          <a:p>
            <a:pPr lvl="1"/>
            <a:r>
              <a:rPr lang="en-US" dirty="0" smtClean="0"/>
              <a:t>Ratio of power levels of signal and noise (level ratio in time domain, area ratio in frequency domain) </a:t>
            </a:r>
          </a:p>
          <a:p>
            <a:pPr lvl="1"/>
            <a:r>
              <a:rPr lang="en-US" dirty="0"/>
              <a:t>R</a:t>
            </a:r>
            <a:r>
              <a:rPr lang="en-US" dirty="0" smtClean="0"/>
              <a:t>atio of energy levels of signal and noise (level ratio in frequency domain, area ratio in time domain)</a:t>
            </a:r>
            <a:endParaRPr lang="en-US" dirty="0"/>
          </a:p>
        </p:txBody>
      </p:sp>
      <p:sp>
        <p:nvSpPr>
          <p:cNvPr id="4" name="Slide Number Placeholder 3"/>
          <p:cNvSpPr>
            <a:spLocks noGrp="1"/>
          </p:cNvSpPr>
          <p:nvPr>
            <p:ph type="sldNum" sz="quarter" idx="12"/>
          </p:nvPr>
        </p:nvSpPr>
        <p:spPr/>
        <p:txBody>
          <a:bodyPr/>
          <a:lstStyle/>
          <a:p>
            <a:fld id="{25BA54BD-C84D-46CE-8B72-31BFB26ABA43}" type="slidenum">
              <a:rPr lang="en-US" smtClean="0"/>
              <a:t>12</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984188414"/>
              </p:ext>
            </p:extLst>
          </p:nvPr>
        </p:nvGraphicFramePr>
        <p:xfrm>
          <a:off x="2055812" y="2438400"/>
          <a:ext cx="7264331" cy="2209800"/>
        </p:xfrm>
        <a:graphic>
          <a:graphicData uri="http://schemas.openxmlformats.org/presentationml/2006/ole">
            <mc:AlternateContent xmlns:mc="http://schemas.openxmlformats.org/markup-compatibility/2006">
              <mc:Choice xmlns:v="urn:schemas-microsoft-com:vml" Requires="v">
                <p:oleObj spid="_x0000_s6218" name="Visio" r:id="rId3" imgW="5557892" imgH="1690765" progId="Visio.Drawing.11">
                  <p:embed/>
                </p:oleObj>
              </mc:Choice>
              <mc:Fallback>
                <p:oleObj name="Visio" r:id="rId3" imgW="5557892" imgH="1690765" progId="Visio.Drawing.11">
                  <p:embed/>
                  <p:pic>
                    <p:nvPicPr>
                      <p:cNvPr id="0" name=""/>
                      <p:cNvPicPr/>
                      <p:nvPr/>
                    </p:nvPicPr>
                    <p:blipFill>
                      <a:blip r:embed="rId4"/>
                      <a:stretch>
                        <a:fillRect/>
                      </a:stretch>
                    </p:blipFill>
                    <p:spPr>
                      <a:xfrm>
                        <a:off x="2055812" y="2438400"/>
                        <a:ext cx="7264331" cy="22098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7" name="TextBox 6"/>
              <p:cNvSpPr txBox="1"/>
              <p:nvPr/>
            </p:nvSpPr>
            <p:spPr>
              <a:xfrm>
                <a:off x="2489472" y="4562868"/>
                <a:ext cx="1547540" cy="313932"/>
              </a:xfrm>
              <a:prstGeom prst="rect">
                <a:avLst/>
              </a:prstGeom>
              <a:noFill/>
            </p:spPr>
            <p:txBody>
              <a:bodyPr wrap="none" rtlCol="0">
                <a:spAutoFit/>
              </a:bodyPr>
              <a:lstStyle/>
              <a:p>
                <a:pPr>
                  <a:lnSpc>
                    <a:spcPct val="90000"/>
                  </a:lnSpc>
                </a:pPr>
                <a:r>
                  <a:rPr lang="en-US" sz="1600" dirty="0" smtClean="0">
                    <a:solidFill>
                      <a:schemeClr val="bg1"/>
                    </a:solidFill>
                  </a:rPr>
                  <a:t>Span </a:t>
                </a:r>
                <a14:m>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a:rPr>
                          <m:t>𝑇</m:t>
                        </m:r>
                      </m:e>
                      <m:sub>
                        <m:r>
                          <a:rPr lang="en-US" sz="1600" b="0" i="1" smtClean="0">
                            <a:solidFill>
                              <a:schemeClr val="bg1"/>
                            </a:solidFill>
                            <a:latin typeface="Cambria Math"/>
                          </a:rPr>
                          <m:t>𝑆</m:t>
                        </m:r>
                      </m:sub>
                    </m:sSub>
                    <m:r>
                      <a:rPr lang="en-US" sz="1600" b="0" i="1" smtClean="0">
                        <a:solidFill>
                          <a:schemeClr val="bg1"/>
                        </a:solidFill>
                        <a:latin typeface="Cambria Math"/>
                      </a:rPr>
                      <m:t>=1/</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a:rPr>
                          <m:t>𝑅</m:t>
                        </m:r>
                      </m:e>
                      <m:sub>
                        <m:r>
                          <a:rPr lang="en-US" sz="1600" b="0" i="1" smtClean="0">
                            <a:solidFill>
                              <a:schemeClr val="bg1"/>
                            </a:solidFill>
                            <a:latin typeface="Cambria Math"/>
                          </a:rPr>
                          <m:t>𝑆</m:t>
                        </m:r>
                      </m:sub>
                    </m:sSub>
                  </m:oMath>
                </a14:m>
                <a:endParaRPr lang="en-US" sz="1600" dirty="0">
                  <a:solidFill>
                    <a:schemeClr val="bg1"/>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489472" y="4562868"/>
                <a:ext cx="1547540" cy="313932"/>
              </a:xfrm>
              <a:prstGeom prst="rect">
                <a:avLst/>
              </a:prstGeom>
              <a:blipFill rotWithShape="1">
                <a:blip r:embed="rId5"/>
                <a:stretch>
                  <a:fillRect l="-1969" t="-13725" b="-25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323012" y="4562868"/>
                <a:ext cx="1547540" cy="313932"/>
              </a:xfrm>
              <a:prstGeom prst="rect">
                <a:avLst/>
              </a:prstGeom>
              <a:noFill/>
            </p:spPr>
            <p:txBody>
              <a:bodyPr wrap="none" rtlCol="0">
                <a:spAutoFit/>
              </a:bodyPr>
              <a:lstStyle/>
              <a:p>
                <a:pPr>
                  <a:lnSpc>
                    <a:spcPct val="90000"/>
                  </a:lnSpc>
                </a:pPr>
                <a:r>
                  <a:rPr lang="en-US" sz="1600" dirty="0" smtClean="0">
                    <a:solidFill>
                      <a:schemeClr val="bg1"/>
                    </a:solidFill>
                  </a:rPr>
                  <a:t>Span </a:t>
                </a:r>
                <a14:m>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a:rPr>
                          <m:t>𝑅</m:t>
                        </m:r>
                      </m:e>
                      <m:sub>
                        <m:r>
                          <a:rPr lang="en-US" sz="1600" b="0" i="1" smtClean="0">
                            <a:solidFill>
                              <a:schemeClr val="bg1"/>
                            </a:solidFill>
                            <a:latin typeface="Cambria Math"/>
                          </a:rPr>
                          <m:t>𝑆</m:t>
                        </m:r>
                      </m:sub>
                    </m:sSub>
                    <m:r>
                      <a:rPr lang="en-US" sz="1600" b="0" i="1" smtClean="0">
                        <a:solidFill>
                          <a:schemeClr val="bg1"/>
                        </a:solidFill>
                        <a:latin typeface="Cambria Math"/>
                      </a:rPr>
                      <m:t>=1/</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a:rPr>
                          <m:t>𝑇</m:t>
                        </m:r>
                      </m:e>
                      <m:sub>
                        <m:r>
                          <a:rPr lang="en-US" sz="1600" b="0" i="1" smtClean="0">
                            <a:solidFill>
                              <a:schemeClr val="bg1"/>
                            </a:solidFill>
                            <a:latin typeface="Cambria Math"/>
                          </a:rPr>
                          <m:t>𝑆</m:t>
                        </m:r>
                      </m:sub>
                    </m:sSub>
                  </m:oMath>
                </a14:m>
                <a:endParaRPr lang="en-US" sz="1600" dirty="0">
                  <a:solidFill>
                    <a:schemeClr val="bg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323012" y="4562868"/>
                <a:ext cx="1547540" cy="313932"/>
              </a:xfrm>
              <a:prstGeom prst="rect">
                <a:avLst/>
              </a:prstGeom>
              <a:blipFill rotWithShape="1">
                <a:blip r:embed="rId6"/>
                <a:stretch>
                  <a:fillRect l="-1969" t="-13725" b="-25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284412" y="3429000"/>
                <a:ext cx="2057400" cy="757130"/>
              </a:xfrm>
              <a:prstGeom prst="rect">
                <a:avLst/>
              </a:prstGeom>
              <a:noFill/>
            </p:spPr>
            <p:txBody>
              <a:bodyPr wrap="square" rtlCol="0">
                <a:spAutoFit/>
              </a:bodyPr>
              <a:lstStyle/>
              <a:p>
                <a:pPr>
                  <a:lnSpc>
                    <a:spcPct val="90000"/>
                  </a:lnSpc>
                </a:pPr>
                <a:r>
                  <a:rPr lang="en-US" sz="1600" dirty="0" smtClean="0"/>
                  <a:t>Area: </a:t>
                </a:r>
                <a14:m>
                  <m:oMath xmlns:m="http://schemas.openxmlformats.org/officeDocument/2006/math">
                    <m:r>
                      <a:rPr lang="en-US" sz="1600" b="0" i="1" smtClean="0">
                        <a:latin typeface="Cambria Math"/>
                      </a:rPr>
                      <m:t>𝑃</m:t>
                    </m:r>
                    <m:r>
                      <a:rPr lang="en-US" sz="1600" b="0" i="1" smtClean="0">
                        <a:latin typeface="Cambria Math"/>
                        <a:ea typeface="Cambria Math"/>
                      </a:rPr>
                      <m:t>×</m:t>
                    </m:r>
                    <m:sSub>
                      <m:sSubPr>
                        <m:ctrlPr>
                          <a:rPr lang="en-US" sz="1600" b="0" i="1" smtClean="0">
                            <a:latin typeface="Cambria Math" panose="02040503050406030204" pitchFamily="18" charset="0"/>
                            <a:ea typeface="Cambria Math"/>
                          </a:rPr>
                        </m:ctrlPr>
                      </m:sSubPr>
                      <m:e>
                        <m:r>
                          <a:rPr lang="en-US" sz="1600" b="0" i="1" smtClean="0">
                            <a:latin typeface="Cambria Math"/>
                            <a:ea typeface="Cambria Math"/>
                          </a:rPr>
                          <m:t>𝑇</m:t>
                        </m:r>
                      </m:e>
                      <m:sub>
                        <m:r>
                          <a:rPr lang="en-US" sz="1600" b="0" i="1" smtClean="0">
                            <a:latin typeface="Cambria Math"/>
                            <a:ea typeface="Cambria Math"/>
                          </a:rPr>
                          <m:t>𝑆</m:t>
                        </m:r>
                      </m:sub>
                    </m:sSub>
                    <m:r>
                      <a:rPr lang="en-US" sz="1600" b="0" i="1" smtClean="0">
                        <a:latin typeface="Cambria Math"/>
                        <a:ea typeface="Cambria Math"/>
                      </a:rPr>
                      <m:t>=</m:t>
                    </m:r>
                    <m:r>
                      <a:rPr lang="en-US" sz="1600" b="0" i="1" smtClean="0">
                        <a:latin typeface="Cambria Math"/>
                        <a:ea typeface="Cambria Math"/>
                      </a:rPr>
                      <m:t>𝑃</m:t>
                    </m:r>
                    <m:r>
                      <a:rPr lang="en-US" sz="1600" b="0" i="1" smtClean="0">
                        <a:latin typeface="Cambria Math"/>
                        <a:ea typeface="Cambria Math"/>
                      </a:rPr>
                      <m:t>/</m:t>
                    </m:r>
                    <m:sSub>
                      <m:sSubPr>
                        <m:ctrlPr>
                          <a:rPr lang="en-US" sz="1600" b="0" i="1" smtClean="0">
                            <a:latin typeface="Cambria Math" panose="02040503050406030204" pitchFamily="18" charset="0"/>
                            <a:ea typeface="Cambria Math"/>
                          </a:rPr>
                        </m:ctrlPr>
                      </m:sSubPr>
                      <m:e>
                        <m:r>
                          <a:rPr lang="en-US" sz="1600" b="0" i="1" smtClean="0">
                            <a:latin typeface="Cambria Math"/>
                            <a:ea typeface="Cambria Math"/>
                          </a:rPr>
                          <m:t>𝑅</m:t>
                        </m:r>
                      </m:e>
                      <m:sub>
                        <m:r>
                          <a:rPr lang="en-US" sz="1600" b="0" i="1" smtClean="0">
                            <a:latin typeface="Cambria Math"/>
                            <a:ea typeface="Cambria Math"/>
                          </a:rPr>
                          <m:t>𝑆</m:t>
                        </m:r>
                      </m:sub>
                    </m:sSub>
                  </m:oMath>
                </a14:m>
                <a:r>
                  <a:rPr lang="en-US" sz="1600" dirty="0" smtClean="0"/>
                  <a:t> equals the energy </a:t>
                </a:r>
                <a14:m>
                  <m:oMath xmlns:m="http://schemas.openxmlformats.org/officeDocument/2006/math">
                    <m:r>
                      <a:rPr lang="en-US" sz="1600" b="0" i="1" smtClean="0">
                        <a:latin typeface="Cambria Math"/>
                      </a:rPr>
                      <m:t>𝐸</m:t>
                    </m:r>
                  </m:oMath>
                </a14:m>
                <a:r>
                  <a:rPr lang="en-US" sz="1600" dirty="0" smtClean="0"/>
                  <a:t> over time period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a:rPr>
                          <m:t>𝑇</m:t>
                        </m:r>
                      </m:e>
                      <m:sub>
                        <m:r>
                          <a:rPr lang="en-US" sz="1600" b="0" i="1" smtClean="0">
                            <a:latin typeface="Cambria Math"/>
                          </a:rPr>
                          <m:t>𝑆</m:t>
                        </m:r>
                      </m:sub>
                    </m:sSub>
                  </m:oMath>
                </a14:m>
                <a:endParaRPr lang="en-US" sz="1600" dirty="0"/>
              </a:p>
            </p:txBody>
          </p:sp>
        </mc:Choice>
        <mc:Fallback xmlns="">
          <p:sp>
            <p:nvSpPr>
              <p:cNvPr id="9" name="TextBox 8"/>
              <p:cNvSpPr txBox="1">
                <a:spLocks noRot="1" noChangeAspect="1" noMove="1" noResize="1" noEditPoints="1" noAdjustHandles="1" noChangeArrowheads="1" noChangeShapeType="1" noTextEdit="1"/>
              </p:cNvSpPr>
              <p:nvPr/>
            </p:nvSpPr>
            <p:spPr>
              <a:xfrm>
                <a:off x="2284412" y="3429000"/>
                <a:ext cx="2057400" cy="757130"/>
              </a:xfrm>
              <a:prstGeom prst="rect">
                <a:avLst/>
              </a:prstGeom>
              <a:blipFill rotWithShape="1">
                <a:blip r:embed="rId7"/>
                <a:stretch>
                  <a:fillRect l="-1780" t="-5645" b="-8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170612" y="3429000"/>
                <a:ext cx="2057400" cy="757130"/>
              </a:xfrm>
              <a:prstGeom prst="rect">
                <a:avLst/>
              </a:prstGeom>
              <a:noFill/>
            </p:spPr>
            <p:txBody>
              <a:bodyPr wrap="square" rtlCol="0">
                <a:spAutoFit/>
              </a:bodyPr>
              <a:lstStyle/>
              <a:p>
                <a:pPr>
                  <a:lnSpc>
                    <a:spcPct val="90000"/>
                  </a:lnSpc>
                </a:pPr>
                <a:r>
                  <a:rPr lang="en-US" sz="1600" dirty="0" smtClean="0"/>
                  <a:t>Area: </a:t>
                </a:r>
                <a14:m>
                  <m:oMath xmlns:m="http://schemas.openxmlformats.org/officeDocument/2006/math">
                    <m:r>
                      <m:rPr>
                        <m:sty m:val="p"/>
                      </m:rPr>
                      <a:rPr lang="en-US" sz="1600" b="0" i="0" smtClean="0">
                        <a:latin typeface="Cambria Math"/>
                        <a:ea typeface="Cambria Math"/>
                      </a:rPr>
                      <m:t>E</m:t>
                    </m:r>
                    <m:r>
                      <a:rPr lang="en-US" sz="1600" b="0" i="1" smtClean="0">
                        <a:latin typeface="Cambria Math"/>
                        <a:ea typeface="Cambria Math"/>
                      </a:rPr>
                      <m:t>×</m:t>
                    </m:r>
                    <m:sSub>
                      <m:sSubPr>
                        <m:ctrlPr>
                          <a:rPr lang="en-US" sz="1600" b="0" i="1" smtClean="0">
                            <a:latin typeface="Cambria Math" panose="02040503050406030204" pitchFamily="18" charset="0"/>
                            <a:ea typeface="Cambria Math"/>
                          </a:rPr>
                        </m:ctrlPr>
                      </m:sSubPr>
                      <m:e>
                        <m:r>
                          <a:rPr lang="en-US" sz="1600" b="0" i="1" smtClean="0">
                            <a:latin typeface="Cambria Math"/>
                            <a:ea typeface="Cambria Math"/>
                          </a:rPr>
                          <m:t>𝑅</m:t>
                        </m:r>
                      </m:e>
                      <m:sub>
                        <m:r>
                          <a:rPr lang="en-US" sz="1600" b="0" i="1" smtClean="0">
                            <a:latin typeface="Cambria Math"/>
                            <a:ea typeface="Cambria Math"/>
                          </a:rPr>
                          <m:t>𝑆</m:t>
                        </m:r>
                      </m:sub>
                    </m:sSub>
                    <m:r>
                      <a:rPr lang="en-US" sz="1600" b="0" i="1" smtClean="0">
                        <a:latin typeface="Cambria Math"/>
                        <a:ea typeface="Cambria Math"/>
                      </a:rPr>
                      <m:t>=</m:t>
                    </m:r>
                    <m:r>
                      <a:rPr lang="en-US" sz="1600" b="0" i="1" smtClean="0">
                        <a:latin typeface="Cambria Math"/>
                        <a:ea typeface="Cambria Math"/>
                      </a:rPr>
                      <m:t>𝐸</m:t>
                    </m:r>
                    <m:r>
                      <a:rPr lang="en-US" sz="1600" b="0" i="1" smtClean="0">
                        <a:latin typeface="Cambria Math"/>
                        <a:ea typeface="Cambria Math"/>
                      </a:rPr>
                      <m:t>/</m:t>
                    </m:r>
                    <m:sSub>
                      <m:sSubPr>
                        <m:ctrlPr>
                          <a:rPr lang="en-US" sz="1600" b="0" i="1" smtClean="0">
                            <a:latin typeface="Cambria Math" panose="02040503050406030204" pitchFamily="18" charset="0"/>
                            <a:ea typeface="Cambria Math"/>
                          </a:rPr>
                        </m:ctrlPr>
                      </m:sSubPr>
                      <m:e>
                        <m:r>
                          <a:rPr lang="en-US" sz="1600" b="0" i="1" smtClean="0">
                            <a:latin typeface="Cambria Math"/>
                            <a:ea typeface="Cambria Math"/>
                          </a:rPr>
                          <m:t>𝑇</m:t>
                        </m:r>
                      </m:e>
                      <m:sub>
                        <m:r>
                          <a:rPr lang="en-US" sz="1600" b="0" i="1" smtClean="0">
                            <a:latin typeface="Cambria Math"/>
                            <a:ea typeface="Cambria Math"/>
                          </a:rPr>
                          <m:t>𝑆</m:t>
                        </m:r>
                      </m:sub>
                    </m:sSub>
                  </m:oMath>
                </a14:m>
                <a:r>
                  <a:rPr lang="en-US" sz="1600" dirty="0" smtClean="0"/>
                  <a:t> equals the power </a:t>
                </a:r>
                <a14:m>
                  <m:oMath xmlns:m="http://schemas.openxmlformats.org/officeDocument/2006/math">
                    <m:r>
                      <a:rPr lang="en-US" sz="1600" b="0" i="1" smtClean="0">
                        <a:latin typeface="Cambria Math"/>
                      </a:rPr>
                      <m:t>𝑃</m:t>
                    </m:r>
                  </m:oMath>
                </a14:m>
                <a:r>
                  <a:rPr lang="en-US" sz="1600" dirty="0" smtClean="0"/>
                  <a:t> over bandwidth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a:rPr>
                          <m:t>𝑅</m:t>
                        </m:r>
                      </m:e>
                      <m:sub>
                        <m:r>
                          <a:rPr lang="en-US" sz="1600" b="0" i="1" smtClean="0">
                            <a:latin typeface="Cambria Math"/>
                          </a:rPr>
                          <m:t>𝑆</m:t>
                        </m:r>
                      </m:sub>
                    </m:sSub>
                  </m:oMath>
                </a14:m>
                <a:endParaRPr lang="en-US" sz="1600" dirty="0"/>
              </a:p>
            </p:txBody>
          </p:sp>
        </mc:Choice>
        <mc:Fallback xmlns="">
          <p:sp>
            <p:nvSpPr>
              <p:cNvPr id="10" name="TextBox 9"/>
              <p:cNvSpPr txBox="1">
                <a:spLocks noRot="1" noChangeAspect="1" noMove="1" noResize="1" noEditPoints="1" noAdjustHandles="1" noChangeArrowheads="1" noChangeShapeType="1" noTextEdit="1"/>
              </p:cNvSpPr>
              <p:nvPr/>
            </p:nvSpPr>
            <p:spPr>
              <a:xfrm>
                <a:off x="6170612" y="3429000"/>
                <a:ext cx="2057400" cy="757130"/>
              </a:xfrm>
              <a:prstGeom prst="rect">
                <a:avLst/>
              </a:prstGeom>
              <a:blipFill rotWithShape="1">
                <a:blip r:embed="rId8"/>
                <a:stretch>
                  <a:fillRect l="-1479" t="-5645" b="-8871"/>
                </a:stretch>
              </a:blipFill>
            </p:spPr>
            <p:txBody>
              <a:bodyPr/>
              <a:lstStyle/>
              <a:p>
                <a:r>
                  <a:rPr lang="en-US">
                    <a:noFill/>
                  </a:rPr>
                  <a:t> </a:t>
                </a:r>
              </a:p>
            </p:txBody>
          </p:sp>
        </mc:Fallback>
      </mc:AlternateContent>
      <p:sp>
        <p:nvSpPr>
          <p:cNvPr id="11" name="TextBox 10"/>
          <p:cNvSpPr txBox="1"/>
          <p:nvPr/>
        </p:nvSpPr>
        <p:spPr>
          <a:xfrm>
            <a:off x="3387864" y="2741751"/>
            <a:ext cx="1375698" cy="313932"/>
          </a:xfrm>
          <a:prstGeom prst="rect">
            <a:avLst/>
          </a:prstGeom>
          <a:noFill/>
        </p:spPr>
        <p:txBody>
          <a:bodyPr wrap="none" rtlCol="0">
            <a:spAutoFit/>
          </a:bodyPr>
          <a:lstStyle/>
          <a:p>
            <a:pPr>
              <a:lnSpc>
                <a:spcPct val="90000"/>
              </a:lnSpc>
            </a:pPr>
            <a:r>
              <a:rPr lang="en-US" sz="1600" b="1" dirty="0" smtClean="0">
                <a:solidFill>
                  <a:schemeClr val="bg1"/>
                </a:solidFill>
              </a:rPr>
              <a:t>Time Domain</a:t>
            </a:r>
            <a:endParaRPr lang="en-US" sz="1600" b="1" dirty="0">
              <a:solidFill>
                <a:schemeClr val="bg1"/>
              </a:solidFill>
            </a:endParaRPr>
          </a:p>
        </p:txBody>
      </p:sp>
      <p:sp>
        <p:nvSpPr>
          <p:cNvPr id="12" name="TextBox 11"/>
          <p:cNvSpPr txBox="1"/>
          <p:nvPr/>
        </p:nvSpPr>
        <p:spPr>
          <a:xfrm>
            <a:off x="7466012" y="2743200"/>
            <a:ext cx="1851789" cy="313932"/>
          </a:xfrm>
          <a:prstGeom prst="rect">
            <a:avLst/>
          </a:prstGeom>
          <a:noFill/>
        </p:spPr>
        <p:txBody>
          <a:bodyPr wrap="none" rtlCol="0">
            <a:spAutoFit/>
          </a:bodyPr>
          <a:lstStyle/>
          <a:p>
            <a:pPr>
              <a:lnSpc>
                <a:spcPct val="90000"/>
              </a:lnSpc>
            </a:pPr>
            <a:r>
              <a:rPr lang="en-US" sz="1600" b="1" dirty="0" smtClean="0">
                <a:solidFill>
                  <a:schemeClr val="bg1"/>
                </a:solidFill>
              </a:rPr>
              <a:t>Frequency Domain</a:t>
            </a:r>
            <a:endParaRPr lang="en-US" sz="1600" b="1" dirty="0">
              <a:solidFill>
                <a:schemeClr val="bg1"/>
              </a:solidFill>
            </a:endParaRPr>
          </a:p>
        </p:txBody>
      </p:sp>
    </p:spTree>
    <p:extLst>
      <p:ext uri="{BB962C8B-B14F-4D97-AF65-F5344CB8AC3E}">
        <p14:creationId xmlns:p14="http://schemas.microsoft.com/office/powerpoint/2010/main" val="347568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79612" y="2590800"/>
            <a:ext cx="7696200" cy="2590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Example: White Noise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1812" y="1447800"/>
                <a:ext cx="10820400" cy="5105400"/>
              </a:xfrm>
            </p:spPr>
            <p:txBody>
              <a:bodyPr>
                <a:normAutofit/>
              </a:bodyPr>
              <a:lstStyle/>
              <a:p>
                <a:r>
                  <a:rPr lang="en-US" dirty="0" smtClean="0"/>
                  <a:t>The noise affecting the wireless communication link is often modeled as spectrally white</a:t>
                </a:r>
              </a:p>
              <a:p>
                <a:pPr lvl="1"/>
                <a:r>
                  <a:rPr lang="en-US" dirty="0" smtClean="0"/>
                  <a:t>Analogous to the spectrum of the white light, the noise is typically observed to have all the frequency components that are statistically equally powered (i.e., power spectral density or PSD equals a constant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0</m:t>
                        </m:r>
                      </m:sub>
                    </m:sSub>
                  </m:oMath>
                </a14:m>
                <a:r>
                  <a:rPr lang="en-US" dirty="0" smtClean="0"/>
                  <a:t>)</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marL="274320" lvl="1" indent="0">
                  <a:buNone/>
                </a:pPr>
                <a:endParaRPr lang="en-US" dirty="0" smtClean="0"/>
              </a:p>
              <a:p>
                <a:r>
                  <a:rPr lang="en-US" dirty="0" smtClean="0"/>
                  <a:t>At the receiver, the received signal plus the noise is filtered by a filter with bandwidth </a:t>
                </a:r>
                <a14:m>
                  <m:oMath xmlns:m="http://schemas.openxmlformats.org/officeDocument/2006/math">
                    <m:r>
                      <a:rPr lang="en-US" b="0" i="1" smtClean="0">
                        <a:latin typeface="Cambria Math"/>
                      </a:rPr>
                      <m:t>𝐵</m:t>
                    </m:r>
                    <m:r>
                      <a:rPr lang="en-US" b="0" i="1" smtClean="0">
                        <a:latin typeface="Cambria Math"/>
                      </a:rPr>
                      <m:t>.</m:t>
                    </m:r>
                  </m:oMath>
                </a14:m>
                <a:r>
                  <a:rPr lang="en-US" dirty="0" smtClean="0"/>
                  <a:t> The noise power at the filter output is, therefore,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𝑁</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0</m:t>
                        </m:r>
                      </m:sub>
                    </m:sSub>
                    <m:r>
                      <a:rPr lang="en-US" b="0" i="1" smtClean="0">
                        <a:latin typeface="Cambria Math"/>
                      </a:rPr>
                      <m:t>𝐵</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1812" y="1447800"/>
                <a:ext cx="10820400" cy="5105400"/>
              </a:xfrm>
              <a:blipFill>
                <a:blip r:embed="rId3"/>
                <a:stretch>
                  <a:fillRect l="-507" t="-1314" r="-451"/>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13</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624295518"/>
              </p:ext>
            </p:extLst>
          </p:nvPr>
        </p:nvGraphicFramePr>
        <p:xfrm>
          <a:off x="2132012" y="2667000"/>
          <a:ext cx="7390392" cy="2362200"/>
        </p:xfrm>
        <a:graphic>
          <a:graphicData uri="http://schemas.openxmlformats.org/presentationml/2006/ole">
            <mc:AlternateContent xmlns:mc="http://schemas.openxmlformats.org/markup-compatibility/2006">
              <mc:Choice xmlns:v="urn:schemas-microsoft-com:vml" Requires="v">
                <p:oleObj spid="_x0000_s7241" name="Visio" r:id="rId4" imgW="4349351" imgH="1435369" progId="Visio.Drawing.11">
                  <p:embed/>
                </p:oleObj>
              </mc:Choice>
              <mc:Fallback>
                <p:oleObj name="Visio" r:id="rId4" imgW="4349351" imgH="1435369" progId="Visio.Drawing.11">
                  <p:embed/>
                  <p:pic>
                    <p:nvPicPr>
                      <p:cNvPr id="0" name=""/>
                      <p:cNvPicPr/>
                      <p:nvPr/>
                    </p:nvPicPr>
                    <p:blipFill>
                      <a:blip r:embed="rId5"/>
                      <a:stretch>
                        <a:fillRect/>
                      </a:stretch>
                    </p:blipFill>
                    <p:spPr>
                      <a:xfrm>
                        <a:off x="2132012" y="2667000"/>
                        <a:ext cx="7390392" cy="23622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7" name="TextBox 6"/>
              <p:cNvSpPr txBox="1"/>
              <p:nvPr/>
            </p:nvSpPr>
            <p:spPr>
              <a:xfrm>
                <a:off x="2208213" y="3191268"/>
                <a:ext cx="1447799" cy="424732"/>
              </a:xfrm>
              <a:prstGeom prst="rect">
                <a:avLst/>
              </a:prstGeom>
              <a:noFill/>
            </p:spPr>
            <p:txBody>
              <a:bodyPr wrap="square" rtlCol="0">
                <a:spAutoFit/>
              </a:bodyPr>
              <a:lstStyle/>
              <a:p>
                <a:pPr>
                  <a:lnSpc>
                    <a:spcPct val="90000"/>
                  </a:lnSpc>
                </a:pPr>
                <a:r>
                  <a:rPr lang="en-US" sz="1200" dirty="0" smtClean="0">
                    <a:solidFill>
                      <a:schemeClr val="bg1"/>
                    </a:solidFill>
                  </a:rPr>
                  <a:t>Power Spectral Density </a:t>
                </a:r>
                <a14:m>
                  <m:oMath xmlns:m="http://schemas.openxmlformats.org/officeDocument/2006/math">
                    <m:sSub>
                      <m:sSubPr>
                        <m:ctrlPr>
                          <a:rPr lang="en-US" sz="1200" b="0" i="1" smtClean="0">
                            <a:solidFill>
                              <a:schemeClr val="bg1"/>
                            </a:solidFill>
                            <a:latin typeface="Cambria Math" panose="02040503050406030204" pitchFamily="18" charset="0"/>
                          </a:rPr>
                        </m:ctrlPr>
                      </m:sSubPr>
                      <m:e>
                        <m:r>
                          <a:rPr lang="en-US" sz="1200" b="0" i="1" smtClean="0">
                            <a:solidFill>
                              <a:schemeClr val="bg1"/>
                            </a:solidFill>
                            <a:latin typeface="Cambria Math"/>
                          </a:rPr>
                          <m:t>𝑁</m:t>
                        </m:r>
                      </m:e>
                      <m:sub>
                        <m:r>
                          <a:rPr lang="en-US" sz="1200" b="0" i="1" smtClean="0">
                            <a:solidFill>
                              <a:schemeClr val="bg1"/>
                            </a:solidFill>
                            <a:latin typeface="Cambria Math"/>
                          </a:rPr>
                          <m:t>0</m:t>
                        </m:r>
                      </m:sub>
                    </m:sSub>
                  </m:oMath>
                </a14:m>
                <a:endParaRPr lang="en-US" sz="1200" dirty="0">
                  <a:solidFill>
                    <a:schemeClr val="bg1"/>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208213" y="3191268"/>
                <a:ext cx="1447799" cy="424732"/>
              </a:xfrm>
              <a:prstGeom prst="rect">
                <a:avLst/>
              </a:prstGeom>
              <a:blipFill rotWithShape="1">
                <a:blip r:embed="rId6"/>
                <a:stretch>
                  <a:fillRect t="-4348" b="-11594"/>
                </a:stretch>
              </a:blipFill>
            </p:spPr>
            <p:txBody>
              <a:bodyPr/>
              <a:lstStyle/>
              <a:p>
                <a:r>
                  <a:rPr lang="en-US">
                    <a:noFill/>
                  </a:rPr>
                  <a:t> </a:t>
                </a:r>
              </a:p>
            </p:txBody>
          </p:sp>
        </mc:Fallback>
      </mc:AlternateContent>
      <p:cxnSp>
        <p:nvCxnSpPr>
          <p:cNvPr id="9" name="Straight Arrow Connector 8"/>
          <p:cNvCxnSpPr/>
          <p:nvPr/>
        </p:nvCxnSpPr>
        <p:spPr>
          <a:xfrm flipV="1">
            <a:off x="3656012" y="3802999"/>
            <a:ext cx="0" cy="9214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 name="Straight Arrow Connector 10"/>
          <p:cNvCxnSpPr>
            <a:stCxn id="7" idx="2"/>
          </p:cNvCxnSpPr>
          <p:nvPr/>
        </p:nvCxnSpPr>
        <p:spPr>
          <a:xfrm>
            <a:off x="2932113" y="3616000"/>
            <a:ext cx="723899" cy="647699"/>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960812" y="3726799"/>
            <a:ext cx="2819400" cy="997601"/>
          </a:xfrm>
          <a:prstGeom prst="rect">
            <a:avLst/>
          </a:prstGeom>
          <a:noFill/>
          <a:ln w="57150">
            <a:solidFill>
              <a:srgbClr val="92D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2741612" y="4724400"/>
            <a:ext cx="5105400" cy="0"/>
          </a:xfrm>
          <a:prstGeom prst="line">
            <a:avLst/>
          </a:prstGeom>
          <a:noFill/>
          <a:ln w="57150">
            <a:solidFill>
              <a:srgbClr val="92D050"/>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15" name="TextBox 14"/>
          <p:cNvSpPr txBox="1"/>
          <p:nvPr/>
        </p:nvSpPr>
        <p:spPr>
          <a:xfrm>
            <a:off x="4806765" y="4904652"/>
            <a:ext cx="1356462" cy="258532"/>
          </a:xfrm>
          <a:prstGeom prst="rect">
            <a:avLst/>
          </a:prstGeom>
          <a:noFill/>
        </p:spPr>
        <p:txBody>
          <a:bodyPr wrap="none" rtlCol="0">
            <a:spAutoFit/>
          </a:bodyPr>
          <a:lstStyle/>
          <a:p>
            <a:pPr>
              <a:lnSpc>
                <a:spcPct val="90000"/>
              </a:lnSpc>
            </a:pPr>
            <a:r>
              <a:rPr lang="en-US" sz="1200" dirty="0" smtClean="0">
                <a:solidFill>
                  <a:schemeClr val="bg1"/>
                </a:solidFill>
              </a:rPr>
              <a:t>Filter Bandwidth B</a:t>
            </a:r>
            <a:endParaRPr lang="en-US" sz="1200" dirty="0">
              <a:solidFill>
                <a:schemeClr val="bg1"/>
              </a:solidFill>
            </a:endParaRPr>
          </a:p>
        </p:txBody>
      </p:sp>
      <p:cxnSp>
        <p:nvCxnSpPr>
          <p:cNvPr id="17" name="Straight Arrow Connector 16"/>
          <p:cNvCxnSpPr/>
          <p:nvPr/>
        </p:nvCxnSpPr>
        <p:spPr>
          <a:xfrm>
            <a:off x="3960812" y="4876800"/>
            <a:ext cx="2819400" cy="0"/>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6932612" y="3309068"/>
                <a:ext cx="1905000" cy="424732"/>
              </a:xfrm>
              <a:prstGeom prst="rect">
                <a:avLst/>
              </a:prstGeom>
              <a:noFill/>
            </p:spPr>
            <p:txBody>
              <a:bodyPr wrap="square" rtlCol="0">
                <a:spAutoFit/>
              </a:bodyPr>
              <a:lstStyle/>
              <a:p>
                <a:pPr>
                  <a:lnSpc>
                    <a:spcPct val="90000"/>
                  </a:lnSpc>
                </a:pPr>
                <a:r>
                  <a:rPr lang="en-US" sz="1200" dirty="0" smtClean="0">
                    <a:solidFill>
                      <a:schemeClr val="bg1"/>
                    </a:solidFill>
                  </a:rPr>
                  <a:t>Ideal (</a:t>
                </a:r>
                <a:r>
                  <a:rPr lang="en-US" sz="1200" dirty="0" err="1" smtClean="0">
                    <a:solidFill>
                      <a:schemeClr val="bg1"/>
                    </a:solidFill>
                  </a:rPr>
                  <a:t>Brickwall</a:t>
                </a:r>
                <a:r>
                  <a:rPr lang="en-US" sz="1200" dirty="0" smtClean="0">
                    <a:solidFill>
                      <a:schemeClr val="bg1"/>
                    </a:solidFill>
                  </a:rPr>
                  <a:t>) Filter with Bandwidth </a:t>
                </a:r>
                <a14:m>
                  <m:oMath xmlns:m="http://schemas.openxmlformats.org/officeDocument/2006/math">
                    <m:r>
                      <a:rPr lang="en-US" sz="1200" b="0" i="1" smtClean="0">
                        <a:solidFill>
                          <a:schemeClr val="bg1"/>
                        </a:solidFill>
                        <a:latin typeface="Cambria Math"/>
                      </a:rPr>
                      <m:t>𝐵</m:t>
                    </m:r>
                  </m:oMath>
                </a14:m>
                <a:endParaRPr lang="en-US" sz="1200" dirty="0">
                  <a:solidFill>
                    <a:schemeClr val="bg1"/>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932612" y="3309068"/>
                <a:ext cx="1905000" cy="424732"/>
              </a:xfrm>
              <a:prstGeom prst="rect">
                <a:avLst/>
              </a:prstGeom>
              <a:blipFill rotWithShape="1">
                <a:blip r:embed="rId7"/>
                <a:stretch>
                  <a:fillRect t="-4286" b="-10000"/>
                </a:stretch>
              </a:blipFill>
            </p:spPr>
            <p:txBody>
              <a:bodyPr/>
              <a:lstStyle/>
              <a:p>
                <a:r>
                  <a:rPr lang="en-US">
                    <a:noFill/>
                  </a:rPr>
                  <a:t> </a:t>
                </a:r>
              </a:p>
            </p:txBody>
          </p:sp>
        </mc:Fallback>
      </mc:AlternateContent>
      <p:cxnSp>
        <p:nvCxnSpPr>
          <p:cNvPr id="19" name="Straight Arrow Connector 18"/>
          <p:cNvCxnSpPr>
            <a:stCxn id="18" idx="1"/>
          </p:cNvCxnSpPr>
          <p:nvPr/>
        </p:nvCxnSpPr>
        <p:spPr>
          <a:xfrm flipH="1">
            <a:off x="6780212" y="3521434"/>
            <a:ext cx="152400" cy="205365"/>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830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42"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1000" fill="hold"/>
                                        <p:tgtEl>
                                          <p:spTgt spid="18"/>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1000"/>
                                        <p:tgtEl>
                                          <p:spTgt spid="17"/>
                                        </p:tgtEl>
                                      </p:cBhvr>
                                    </p:animEffect>
                                    <p:anim calcmode="lin" valueType="num">
                                      <p:cBhvr>
                                        <p:cTn id="31" dur="1000" fill="hold"/>
                                        <p:tgtEl>
                                          <p:spTgt spid="17"/>
                                        </p:tgtEl>
                                        <p:attrNameLst>
                                          <p:attrName>ppt_x</p:attrName>
                                        </p:attrNameLst>
                                      </p:cBhvr>
                                      <p:tavLst>
                                        <p:tav tm="0">
                                          <p:val>
                                            <p:strVal val="#ppt_x"/>
                                          </p:val>
                                        </p:tav>
                                        <p:tav tm="100000">
                                          <p:val>
                                            <p:strVal val="#ppt_x"/>
                                          </p:val>
                                        </p:tav>
                                      </p:tavLst>
                                    </p:anim>
                                    <p:anim calcmode="lin" valueType="num">
                                      <p:cBhvr>
                                        <p:cTn id="32" dur="1000" fill="hold"/>
                                        <p:tgtEl>
                                          <p:spTgt spid="17"/>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anim calcmode="lin" valueType="num">
                                      <p:cBhvr>
                                        <p:cTn id="36" dur="1000" fill="hold"/>
                                        <p:tgtEl>
                                          <p:spTgt spid="15"/>
                                        </p:tgtEl>
                                        <p:attrNameLst>
                                          <p:attrName>ppt_x</p:attrName>
                                        </p:attrNameLst>
                                      </p:cBhvr>
                                      <p:tavLst>
                                        <p:tav tm="0">
                                          <p:val>
                                            <p:strVal val="#ppt_x"/>
                                          </p:val>
                                        </p:tav>
                                        <p:tav tm="100000">
                                          <p:val>
                                            <p:strVal val="#ppt_x"/>
                                          </p:val>
                                        </p:tav>
                                      </p:tavLst>
                                    </p:anim>
                                    <p:anim calcmode="lin" valueType="num">
                                      <p:cBhvr>
                                        <p:cTn id="37" dur="1000" fill="hold"/>
                                        <p:tgtEl>
                                          <p:spTgt spid="15"/>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animBg="1"/>
      <p:bldP spid="15"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6061" y="1295401"/>
            <a:ext cx="11652117" cy="4953000"/>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aphicFrame>
        <p:nvGraphicFramePr>
          <p:cNvPr id="8" name="Object 7"/>
          <p:cNvGraphicFramePr>
            <a:graphicFrameLocks noChangeAspect="1"/>
          </p:cNvGraphicFramePr>
          <p:nvPr>
            <p:extLst/>
          </p:nvPr>
        </p:nvGraphicFramePr>
        <p:xfrm>
          <a:off x="1238476" y="2209801"/>
          <a:ext cx="9784330" cy="3962400"/>
        </p:xfrm>
        <a:graphic>
          <a:graphicData uri="http://schemas.openxmlformats.org/presentationml/2006/ole">
            <mc:AlternateContent xmlns:mc="http://schemas.openxmlformats.org/markup-compatibility/2006">
              <mc:Choice xmlns:v="urn:schemas-microsoft-com:vml" Requires="v">
                <p:oleObj spid="_x0000_s8212" name="Visio" r:id="rId3" imgW="7728432" imgH="3083834" progId="Visio.Drawing.11">
                  <p:embed/>
                </p:oleObj>
              </mc:Choice>
              <mc:Fallback>
                <p:oleObj name="Visio" r:id="rId3" imgW="7728432" imgH="3083834" progId="Visio.Drawing.11">
                  <p:embed/>
                  <p:pic>
                    <p:nvPicPr>
                      <p:cNvPr id="8" name="Object 7"/>
                      <p:cNvPicPr/>
                      <p:nvPr/>
                    </p:nvPicPr>
                    <p:blipFill>
                      <a:blip r:embed="rId4"/>
                      <a:stretch>
                        <a:fillRect/>
                      </a:stretch>
                    </p:blipFill>
                    <p:spPr>
                      <a:xfrm>
                        <a:off x="1238476" y="2209801"/>
                        <a:ext cx="9784330" cy="3962400"/>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Block Diagram of Ground Segment</a:t>
            </a:r>
            <a:endParaRPr lang="en-US" dirty="0"/>
          </a:p>
        </p:txBody>
      </p:sp>
      <p:sp>
        <p:nvSpPr>
          <p:cNvPr id="3" name="Content Placeholder 2"/>
          <p:cNvSpPr>
            <a:spLocks noGrp="1"/>
          </p:cNvSpPr>
          <p:nvPr>
            <p:ph idx="1"/>
          </p:nvPr>
        </p:nvSpPr>
        <p:spPr>
          <a:xfrm>
            <a:off x="6551612" y="1295401"/>
            <a:ext cx="2514600" cy="685800"/>
          </a:xfrm>
        </p:spPr>
        <p:txBody>
          <a:bodyPr>
            <a:normAutofit lnSpcReduction="10000"/>
          </a:bodyPr>
          <a:lstStyle/>
          <a:p>
            <a:r>
              <a:rPr lang="en-US" sz="1600" dirty="0" smtClean="0"/>
              <a:t>Transmitted power is determined by the HPA used</a:t>
            </a:r>
            <a:endParaRPr lang="en-US" sz="1600" dirty="0"/>
          </a:p>
        </p:txBody>
      </p:sp>
      <p:sp>
        <p:nvSpPr>
          <p:cNvPr id="4" name="Slide Number Placeholder 3"/>
          <p:cNvSpPr>
            <a:spLocks noGrp="1"/>
          </p:cNvSpPr>
          <p:nvPr>
            <p:ph type="sldNum" sz="quarter" idx="12"/>
          </p:nvPr>
        </p:nvSpPr>
        <p:spPr/>
        <p:txBody>
          <a:bodyPr/>
          <a:lstStyle/>
          <a:p>
            <a:fld id="{25BA54BD-C84D-46CE-8B72-31BFB26ABA43}" type="slidenum">
              <a:rPr lang="en-US" smtClean="0"/>
              <a:t>14</a:t>
            </a:fld>
            <a:endParaRPr lang="en-US"/>
          </a:p>
        </p:txBody>
      </p:sp>
      <p:cxnSp>
        <p:nvCxnSpPr>
          <p:cNvPr id="10" name="Straight Arrow Connector 9"/>
          <p:cNvCxnSpPr>
            <a:endCxn id="11" idx="0"/>
          </p:cNvCxnSpPr>
          <p:nvPr/>
        </p:nvCxnSpPr>
        <p:spPr>
          <a:xfrm flipH="1">
            <a:off x="7999412" y="1600200"/>
            <a:ext cx="152400" cy="19050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7161212" y="1790700"/>
            <a:ext cx="1676400" cy="2095500"/>
          </a:xfrm>
          <a:prstGeom prst="ellipse">
            <a:avLst/>
          </a:prstGeom>
          <a:no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141412" y="2286000"/>
            <a:ext cx="1066800" cy="3122170"/>
          </a:xfrm>
          <a:prstGeom prst="ellipse">
            <a:avLst/>
          </a:prstGeom>
          <a:no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6062" y="5491270"/>
            <a:ext cx="6000750" cy="757130"/>
          </a:xfrm>
          <a:prstGeom prst="rect">
            <a:avLst/>
          </a:prstGeom>
          <a:noFill/>
        </p:spPr>
        <p:txBody>
          <a:bodyPr wrap="square" rtlCol="0">
            <a:spAutoFit/>
          </a:bodyPr>
          <a:lstStyle/>
          <a:p>
            <a:pPr>
              <a:lnSpc>
                <a:spcPct val="90000"/>
              </a:lnSpc>
            </a:pPr>
            <a:r>
              <a:rPr lang="en-US" sz="1600" dirty="0" smtClean="0"/>
              <a:t>Data rate is as required by the user (e.g., a video download/upload will have a much greater data rate requirement compared to transfer of emails)</a:t>
            </a:r>
            <a:endParaRPr lang="en-US" sz="1600" dirty="0"/>
          </a:p>
        </p:txBody>
      </p:sp>
      <p:sp>
        <p:nvSpPr>
          <p:cNvPr id="15" name="TextBox 14"/>
          <p:cNvSpPr txBox="1"/>
          <p:nvPr/>
        </p:nvSpPr>
        <p:spPr>
          <a:xfrm>
            <a:off x="836612" y="1524000"/>
            <a:ext cx="6019800" cy="313932"/>
          </a:xfrm>
          <a:prstGeom prst="rect">
            <a:avLst/>
          </a:prstGeom>
          <a:noFill/>
        </p:spPr>
        <p:txBody>
          <a:bodyPr wrap="square" rtlCol="0">
            <a:spAutoFit/>
          </a:bodyPr>
          <a:lstStyle/>
          <a:p>
            <a:pPr marL="285750" indent="-285750">
              <a:lnSpc>
                <a:spcPct val="90000"/>
              </a:lnSpc>
              <a:buFont typeface="Arial" panose="020B0604020202020204" pitchFamily="34" charset="0"/>
              <a:buChar char="•"/>
            </a:pPr>
            <a:r>
              <a:rPr lang="en-US" sz="1600" dirty="0" smtClean="0"/>
              <a:t>Attained bandwidth is determined by the design of modem</a:t>
            </a:r>
            <a:endParaRPr lang="en-US" sz="1600" dirty="0"/>
          </a:p>
        </p:txBody>
      </p:sp>
      <p:sp>
        <p:nvSpPr>
          <p:cNvPr id="18" name="Oval 17"/>
          <p:cNvSpPr/>
          <p:nvPr/>
        </p:nvSpPr>
        <p:spPr>
          <a:xfrm>
            <a:off x="2284412" y="2286001"/>
            <a:ext cx="2971800" cy="3122170"/>
          </a:xfrm>
          <a:prstGeom prst="ellipse">
            <a:avLst/>
          </a:prstGeom>
          <a:no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3507680" y="1837932"/>
            <a:ext cx="102957" cy="44806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1" name="Straight Arrow Connector 20"/>
          <p:cNvCxnSpPr/>
          <p:nvPr/>
        </p:nvCxnSpPr>
        <p:spPr>
          <a:xfrm flipH="1" flipV="1">
            <a:off x="1934237" y="5234971"/>
            <a:ext cx="273975" cy="1732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4" name="Rectangle 23"/>
          <p:cNvSpPr/>
          <p:nvPr/>
        </p:nvSpPr>
        <p:spPr>
          <a:xfrm>
            <a:off x="9066212" y="1600200"/>
            <a:ext cx="2970213" cy="978729"/>
          </a:xfrm>
          <a:prstGeom prst="rect">
            <a:avLst/>
          </a:prstGeom>
        </p:spPr>
        <p:txBody>
          <a:bodyPr wrap="square">
            <a:spAutoFit/>
          </a:bodyPr>
          <a:lstStyle/>
          <a:p>
            <a:pPr marL="285750" indent="-285750">
              <a:lnSpc>
                <a:spcPct val="90000"/>
              </a:lnSpc>
              <a:buFont typeface="Arial" panose="020B0604020202020204" pitchFamily="34" charset="0"/>
              <a:buChar char="•"/>
            </a:pPr>
            <a:r>
              <a:rPr lang="en-US" sz="1600" dirty="0"/>
              <a:t>Allotted bandwidth is determined by the spectrum granted by the regulatory bodies (e.g., FCC, ITU)</a:t>
            </a:r>
          </a:p>
        </p:txBody>
      </p:sp>
      <p:cxnSp>
        <p:nvCxnSpPr>
          <p:cNvPr id="26" name="Straight Arrow Connector 25"/>
          <p:cNvCxnSpPr/>
          <p:nvPr/>
        </p:nvCxnSpPr>
        <p:spPr>
          <a:xfrm flipV="1">
            <a:off x="10551318" y="3048000"/>
            <a:ext cx="800894" cy="609600"/>
          </a:xfrm>
          <a:prstGeom prst="straightConnector1">
            <a:avLst/>
          </a:prstGeom>
          <a:ln w="57150">
            <a:solidFill>
              <a:schemeClr val="accent2">
                <a:lumMod val="75000"/>
              </a:schemeClr>
            </a:solidFill>
            <a:miter lim="8000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0806245" y="3423952"/>
            <a:ext cx="1091934" cy="757130"/>
          </a:xfrm>
          <a:prstGeom prst="rect">
            <a:avLst/>
          </a:prstGeom>
        </p:spPr>
        <p:txBody>
          <a:bodyPr wrap="square">
            <a:spAutoFit/>
          </a:bodyPr>
          <a:lstStyle/>
          <a:p>
            <a:pPr>
              <a:lnSpc>
                <a:spcPct val="90000"/>
              </a:lnSpc>
            </a:pPr>
            <a:r>
              <a:rPr lang="en-US" sz="1600" dirty="0" smtClean="0"/>
              <a:t>Signal to/from SAT</a:t>
            </a:r>
            <a:endParaRPr lang="en-US" sz="1600" dirty="0"/>
          </a:p>
        </p:txBody>
      </p:sp>
      <p:cxnSp>
        <p:nvCxnSpPr>
          <p:cNvPr id="30" name="Straight Arrow Connector 29"/>
          <p:cNvCxnSpPr/>
          <p:nvPr/>
        </p:nvCxnSpPr>
        <p:spPr>
          <a:xfrm>
            <a:off x="7136396" y="1990332"/>
            <a:ext cx="177216" cy="22403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3" name="Straight Arrow Connector 32"/>
          <p:cNvCxnSpPr/>
          <p:nvPr/>
        </p:nvCxnSpPr>
        <p:spPr>
          <a:xfrm>
            <a:off x="10551318" y="2621240"/>
            <a:ext cx="177216" cy="22403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8690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1000"/>
                                        <p:tgtEl>
                                          <p:spTgt spid="3">
                                            <p:txEl>
                                              <p:pRg st="0" end="0"/>
                                            </p:txEl>
                                          </p:spTgt>
                                        </p:tgtEl>
                                      </p:cBhvr>
                                    </p:animEffect>
                                    <p:anim calcmode="lin" valueType="num">
                                      <p:cBhvr>
                                        <p:cTn id="2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1000"/>
                                        <p:tgtEl>
                                          <p:spTgt spid="30"/>
                                        </p:tgtEl>
                                      </p:cBhvr>
                                    </p:animEffect>
                                    <p:anim calcmode="lin" valueType="num">
                                      <p:cBhvr>
                                        <p:cTn id="30" dur="1000" fill="hold"/>
                                        <p:tgtEl>
                                          <p:spTgt spid="30"/>
                                        </p:tgtEl>
                                        <p:attrNameLst>
                                          <p:attrName>ppt_x</p:attrName>
                                        </p:attrNameLst>
                                      </p:cBhvr>
                                      <p:tavLst>
                                        <p:tav tm="0">
                                          <p:val>
                                            <p:strVal val="#ppt_x"/>
                                          </p:val>
                                        </p:tav>
                                        <p:tav tm="100000">
                                          <p:val>
                                            <p:strVal val="#ppt_x"/>
                                          </p:val>
                                        </p:tav>
                                      </p:tavLst>
                                    </p:anim>
                                    <p:anim calcmode="lin" valueType="num">
                                      <p:cBhvr>
                                        <p:cTn id="31" dur="1000" fill="hold"/>
                                        <p:tgtEl>
                                          <p:spTgt spid="30"/>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1000"/>
                                        <p:tgtEl>
                                          <p:spTgt spid="24"/>
                                        </p:tgtEl>
                                      </p:cBhvr>
                                    </p:animEffect>
                                    <p:anim calcmode="lin" valueType="num">
                                      <p:cBhvr>
                                        <p:cTn id="42" dur="1000" fill="hold"/>
                                        <p:tgtEl>
                                          <p:spTgt spid="24"/>
                                        </p:tgtEl>
                                        <p:attrNameLst>
                                          <p:attrName>ppt_x</p:attrName>
                                        </p:attrNameLst>
                                      </p:cBhvr>
                                      <p:tavLst>
                                        <p:tav tm="0">
                                          <p:val>
                                            <p:strVal val="#ppt_x"/>
                                          </p:val>
                                        </p:tav>
                                        <p:tav tm="100000">
                                          <p:val>
                                            <p:strVal val="#ppt_x"/>
                                          </p:val>
                                        </p:tav>
                                      </p:tavLst>
                                    </p:anim>
                                    <p:anim calcmode="lin" valueType="num">
                                      <p:cBhvr>
                                        <p:cTn id="43" dur="1000" fill="hold"/>
                                        <p:tgtEl>
                                          <p:spTgt spid="24"/>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1000"/>
                                        <p:tgtEl>
                                          <p:spTgt spid="33"/>
                                        </p:tgtEl>
                                      </p:cBhvr>
                                    </p:animEffect>
                                    <p:anim calcmode="lin" valueType="num">
                                      <p:cBhvr>
                                        <p:cTn id="47" dur="1000" fill="hold"/>
                                        <p:tgtEl>
                                          <p:spTgt spid="33"/>
                                        </p:tgtEl>
                                        <p:attrNameLst>
                                          <p:attrName>ppt_x</p:attrName>
                                        </p:attrNameLst>
                                      </p:cBhvr>
                                      <p:tavLst>
                                        <p:tav tm="0">
                                          <p:val>
                                            <p:strVal val="#ppt_x"/>
                                          </p:val>
                                        </p:tav>
                                        <p:tav tm="100000">
                                          <p:val>
                                            <p:strVal val="#ppt_x"/>
                                          </p:val>
                                        </p:tav>
                                      </p:tavLst>
                                    </p:anim>
                                    <p:anim calcmode="lin" valueType="num">
                                      <p:cBhvr>
                                        <p:cTn id="4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7"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1000"/>
                                        <p:tgtEl>
                                          <p:spTgt spid="15"/>
                                        </p:tgtEl>
                                      </p:cBhvr>
                                    </p:animEffect>
                                    <p:anim calcmode="lin" valueType="num">
                                      <p:cBhvr>
                                        <p:cTn id="54" dur="1000" fill="hold"/>
                                        <p:tgtEl>
                                          <p:spTgt spid="15"/>
                                        </p:tgtEl>
                                        <p:attrNameLst>
                                          <p:attrName>ppt_x</p:attrName>
                                        </p:attrNameLst>
                                      </p:cBhvr>
                                      <p:tavLst>
                                        <p:tav tm="0">
                                          <p:val>
                                            <p:strVal val="#ppt_x"/>
                                          </p:val>
                                        </p:tav>
                                        <p:tav tm="100000">
                                          <p:val>
                                            <p:strVal val="#ppt_x"/>
                                          </p:val>
                                        </p:tav>
                                      </p:tavLst>
                                    </p:anim>
                                    <p:anim calcmode="lin" valueType="num">
                                      <p:cBhvr>
                                        <p:cTn id="55" dur="1000" fill="hold"/>
                                        <p:tgtEl>
                                          <p:spTgt spid="15"/>
                                        </p:tgtEl>
                                        <p:attrNameLst>
                                          <p:attrName>ppt_y</p:attrName>
                                        </p:attrNameLst>
                                      </p:cBhvr>
                                      <p:tavLst>
                                        <p:tav tm="0">
                                          <p:val>
                                            <p:strVal val="#ppt_y-.1"/>
                                          </p:val>
                                        </p:tav>
                                        <p:tav tm="100000">
                                          <p:val>
                                            <p:strVal val="#ppt_y"/>
                                          </p:val>
                                        </p:tav>
                                      </p:tavLst>
                                    </p:anim>
                                  </p:childTnLst>
                                </p:cTn>
                              </p:par>
                              <p:par>
                                <p:cTn id="56" presetID="47" presetClass="entr" presetSubtype="0" fill="hold"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1000"/>
                                        <p:tgtEl>
                                          <p:spTgt spid="19"/>
                                        </p:tgtEl>
                                      </p:cBhvr>
                                    </p:animEffect>
                                    <p:anim calcmode="lin" valueType="num">
                                      <p:cBhvr>
                                        <p:cTn id="59" dur="1000" fill="hold"/>
                                        <p:tgtEl>
                                          <p:spTgt spid="19"/>
                                        </p:tgtEl>
                                        <p:attrNameLst>
                                          <p:attrName>ppt_x</p:attrName>
                                        </p:attrNameLst>
                                      </p:cBhvr>
                                      <p:tavLst>
                                        <p:tav tm="0">
                                          <p:val>
                                            <p:strVal val="#ppt_x"/>
                                          </p:val>
                                        </p:tav>
                                        <p:tav tm="100000">
                                          <p:val>
                                            <p:strVal val="#ppt_x"/>
                                          </p:val>
                                        </p:tav>
                                      </p:tavLst>
                                    </p:anim>
                                    <p:anim calcmode="lin" valueType="num">
                                      <p:cBhvr>
                                        <p:cTn id="60" dur="1000" fill="hold"/>
                                        <p:tgtEl>
                                          <p:spTgt spid="19"/>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animBg="1"/>
      <p:bldP spid="13" grpId="0" animBg="1"/>
      <p:bldP spid="12" grpId="0"/>
      <p:bldP spid="15" grpId="0"/>
      <p:bldP spid="18" grpId="0" animBg="1"/>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198438"/>
            <a:ext cx="7543800" cy="868362"/>
          </a:xfrm>
        </p:spPr>
        <p:txBody>
          <a:bodyPr/>
          <a:lstStyle/>
          <a:p>
            <a:r>
              <a:rPr lang="en-US" dirty="0" smtClean="0"/>
              <a:t>Simplified Versus Actual Transmitter</a:t>
            </a:r>
            <a:endParaRPr lang="en-US" dirty="0"/>
          </a:p>
        </p:txBody>
      </p:sp>
      <p:sp>
        <p:nvSpPr>
          <p:cNvPr id="4" name="Slide Number Placeholder 3"/>
          <p:cNvSpPr>
            <a:spLocks noGrp="1"/>
          </p:cNvSpPr>
          <p:nvPr>
            <p:ph type="sldNum" sz="quarter" idx="12"/>
          </p:nvPr>
        </p:nvSpPr>
        <p:spPr/>
        <p:txBody>
          <a:bodyPr/>
          <a:lstStyle/>
          <a:p>
            <a:fld id="{25BA54BD-C84D-46CE-8B72-31BFB26ABA43}" type="slidenum">
              <a:rPr lang="en-US" smtClean="0"/>
              <a:t>15</a:t>
            </a:fld>
            <a:endParaRPr lang="en-US"/>
          </a:p>
        </p:txBody>
      </p:sp>
      <p:sp>
        <p:nvSpPr>
          <p:cNvPr id="5" name="Rectangle 4"/>
          <p:cNvSpPr/>
          <p:nvPr/>
        </p:nvSpPr>
        <p:spPr>
          <a:xfrm>
            <a:off x="3470900" y="1676400"/>
            <a:ext cx="5671511" cy="9144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6" name="Picture 5"/>
          <p:cNvPicPr>
            <a:picLocks noChangeAspect="1"/>
          </p:cNvPicPr>
          <p:nvPr/>
        </p:nvPicPr>
        <p:blipFill>
          <a:blip r:embed="rId2"/>
          <a:stretch>
            <a:fillRect/>
          </a:stretch>
        </p:blipFill>
        <p:spPr>
          <a:xfrm>
            <a:off x="3470901" y="1741884"/>
            <a:ext cx="5486400" cy="848916"/>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3579812" y="2228216"/>
                <a:ext cx="1143000" cy="3970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100" dirty="0" smtClean="0">
                    <a:solidFill>
                      <a:schemeClr val="bg1"/>
                    </a:solidFill>
                  </a:rPr>
                  <a:t>Bit Rate: </a:t>
                </a:r>
              </a:p>
              <a:p>
                <a:pPr>
                  <a:lnSpc>
                    <a:spcPct val="90000"/>
                  </a:lnSpc>
                </a:pPr>
                <a14:m>
                  <m:oMath xmlns:m="http://schemas.openxmlformats.org/officeDocument/2006/math">
                    <m:sSub>
                      <m:sSubPr>
                        <m:ctrlPr>
                          <a:rPr lang="en-US" sz="1100" b="0" i="1" smtClean="0">
                            <a:solidFill>
                              <a:schemeClr val="bg1"/>
                            </a:solidFill>
                            <a:latin typeface="Cambria Math" panose="02040503050406030204" pitchFamily="18" charset="0"/>
                          </a:rPr>
                        </m:ctrlPr>
                      </m:sSubPr>
                      <m:e>
                        <m:r>
                          <a:rPr lang="en-US" sz="1100" b="0" i="1" smtClean="0">
                            <a:solidFill>
                              <a:schemeClr val="bg1"/>
                            </a:solidFill>
                            <a:latin typeface="Cambria Math"/>
                          </a:rPr>
                          <m:t>𝑅</m:t>
                        </m:r>
                      </m:e>
                      <m:sub>
                        <m:r>
                          <a:rPr lang="en-US" sz="1100" b="0" i="1" smtClean="0">
                            <a:solidFill>
                              <a:schemeClr val="bg1"/>
                            </a:solidFill>
                            <a:latin typeface="Cambria Math"/>
                          </a:rPr>
                          <m:t>𝑏</m:t>
                        </m:r>
                      </m:sub>
                    </m:sSub>
                  </m:oMath>
                </a14:m>
                <a:r>
                  <a:rPr lang="en-US" sz="1100" dirty="0" smtClean="0">
                    <a:solidFill>
                      <a:schemeClr val="bg1"/>
                    </a:solidFill>
                  </a:rPr>
                  <a:t> bits/sec</a:t>
                </a:r>
                <a:endParaRPr lang="en-US" sz="1100" dirty="0">
                  <a:solidFill>
                    <a:schemeClr val="bg1"/>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579812" y="2228216"/>
                <a:ext cx="1143000" cy="397032"/>
              </a:xfrm>
              <a:prstGeom prst="rect">
                <a:avLst/>
              </a:prstGeom>
              <a:blipFill rotWithShape="1">
                <a:blip r:embed="rId3"/>
                <a:stretch>
                  <a:fillRect t="-4615" b="-1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075612" y="2152016"/>
                <a:ext cx="1600200" cy="3970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100" dirty="0" smtClean="0">
                    <a:solidFill>
                      <a:schemeClr val="bg1"/>
                    </a:solidFill>
                  </a:rPr>
                  <a:t>Symbol Rate: </a:t>
                </a:r>
              </a:p>
              <a:p>
                <a:pPr>
                  <a:lnSpc>
                    <a:spcPct val="90000"/>
                  </a:lnSpc>
                </a:pPr>
                <a14:m>
                  <m:oMath xmlns:m="http://schemas.openxmlformats.org/officeDocument/2006/math">
                    <m:sSub>
                      <m:sSubPr>
                        <m:ctrlPr>
                          <a:rPr lang="en-US" sz="1100" b="0" i="1" smtClean="0">
                            <a:solidFill>
                              <a:schemeClr val="bg1"/>
                            </a:solidFill>
                            <a:latin typeface="Cambria Math" panose="02040503050406030204" pitchFamily="18" charset="0"/>
                          </a:rPr>
                        </m:ctrlPr>
                      </m:sSubPr>
                      <m:e>
                        <m:r>
                          <a:rPr lang="en-US" sz="1100" b="0" i="1" smtClean="0">
                            <a:solidFill>
                              <a:schemeClr val="bg1"/>
                            </a:solidFill>
                            <a:latin typeface="Cambria Math"/>
                          </a:rPr>
                          <m:t>𝑅</m:t>
                        </m:r>
                      </m:e>
                      <m:sub>
                        <m:r>
                          <a:rPr lang="en-US" sz="1100" b="0" i="1" smtClean="0">
                            <a:solidFill>
                              <a:schemeClr val="bg1"/>
                            </a:solidFill>
                            <a:latin typeface="Cambria Math"/>
                          </a:rPr>
                          <m:t>𝑆</m:t>
                        </m:r>
                      </m:sub>
                    </m:sSub>
                  </m:oMath>
                </a14:m>
                <a:r>
                  <a:rPr lang="en-US" sz="1100" dirty="0" smtClean="0">
                    <a:solidFill>
                      <a:schemeClr val="bg1"/>
                    </a:solidFill>
                  </a:rPr>
                  <a:t> symbols/sec</a:t>
                </a:r>
                <a:endParaRPr lang="en-US" sz="1100" dirty="0">
                  <a:solidFill>
                    <a:schemeClr val="bg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075612" y="2152016"/>
                <a:ext cx="1600200" cy="397032"/>
              </a:xfrm>
              <a:prstGeom prst="rect">
                <a:avLst/>
              </a:prstGeom>
              <a:blipFill rotWithShape="1">
                <a:blip r:embed="rId4"/>
                <a:stretch>
                  <a:fillRect t="-4615" b="-10769"/>
                </a:stretch>
              </a:blipFill>
            </p:spPr>
            <p:txBody>
              <a:bodyPr/>
              <a:lstStyle/>
              <a:p>
                <a:r>
                  <a:rPr lang="en-US">
                    <a:noFill/>
                  </a:rPr>
                  <a:t> </a:t>
                </a:r>
              </a:p>
            </p:txBody>
          </p:sp>
        </mc:Fallback>
      </mc:AlternateContent>
      <p:sp>
        <p:nvSpPr>
          <p:cNvPr id="9" name="TextBox 8"/>
          <p:cNvSpPr txBox="1"/>
          <p:nvPr/>
        </p:nvSpPr>
        <p:spPr>
          <a:xfrm>
            <a:off x="2284412" y="1995050"/>
            <a:ext cx="1103187" cy="3139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600" dirty="0" smtClean="0">
                <a:solidFill>
                  <a:schemeClr val="accent6">
                    <a:lumMod val="40000"/>
                    <a:lumOff val="60000"/>
                  </a:schemeClr>
                </a:solidFill>
              </a:rPr>
              <a:t>Simplified:</a:t>
            </a:r>
            <a:endParaRPr lang="en-US" sz="1600" dirty="0">
              <a:solidFill>
                <a:schemeClr val="accent6">
                  <a:lumMod val="40000"/>
                  <a:lumOff val="60000"/>
                </a:schemeClr>
              </a:solidFill>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9901" y="2744804"/>
            <a:ext cx="6715139" cy="3472626"/>
          </a:xfrm>
          <a:prstGeom prst="rect">
            <a:avLst/>
          </a:prstGeom>
        </p:spPr>
      </p:pic>
      <p:sp>
        <p:nvSpPr>
          <p:cNvPr id="11" name="TextBox 10"/>
          <p:cNvSpPr txBox="1"/>
          <p:nvPr/>
        </p:nvSpPr>
        <p:spPr>
          <a:xfrm>
            <a:off x="1117476" y="4324151"/>
            <a:ext cx="1961178" cy="5355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600" dirty="0" smtClean="0">
                <a:solidFill>
                  <a:schemeClr val="accent6">
                    <a:lumMod val="40000"/>
                    <a:lumOff val="60000"/>
                  </a:schemeClr>
                </a:solidFill>
              </a:rPr>
              <a:t>Detailed </a:t>
            </a:r>
          </a:p>
          <a:p>
            <a:pPr>
              <a:lnSpc>
                <a:spcPct val="90000"/>
              </a:lnSpc>
            </a:pPr>
            <a:r>
              <a:rPr lang="en-US" sz="1600" dirty="0" smtClean="0">
                <a:solidFill>
                  <a:schemeClr val="accent6">
                    <a:lumMod val="40000"/>
                    <a:lumOff val="60000"/>
                  </a:schemeClr>
                </a:solidFill>
              </a:rPr>
              <a:t>(for DVB-S2 system):</a:t>
            </a:r>
            <a:endParaRPr lang="en-US" sz="1600" dirty="0">
              <a:solidFill>
                <a:schemeClr val="accent6">
                  <a:lumMod val="40000"/>
                  <a:lumOff val="60000"/>
                </a:schemeClr>
              </a:solidFill>
            </a:endParaRPr>
          </a:p>
        </p:txBody>
      </p:sp>
      <p:sp>
        <p:nvSpPr>
          <p:cNvPr id="12" name="Rectangle 11"/>
          <p:cNvSpPr/>
          <p:nvPr/>
        </p:nvSpPr>
        <p:spPr>
          <a:xfrm>
            <a:off x="4722812" y="4800600"/>
            <a:ext cx="1371600" cy="685800"/>
          </a:xfrm>
          <a:prstGeom prst="rect">
            <a:avLst/>
          </a:prstGeom>
          <a:noFill/>
          <a:ln w="381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551612" y="4772696"/>
            <a:ext cx="685800" cy="685800"/>
          </a:xfrm>
          <a:prstGeom prst="rect">
            <a:avLst/>
          </a:prstGeom>
          <a:noFill/>
          <a:ln w="381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30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695149" y="2514600"/>
            <a:ext cx="8610600" cy="16002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Symbol Rate and Information (Bit) Rate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smtClean="0"/>
                  <a:t>How is the symbol 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𝑅</m:t>
                        </m:r>
                      </m:e>
                      <m:sub>
                        <m:r>
                          <a:rPr lang="en-US" b="0" i="1" smtClean="0">
                            <a:latin typeface="Cambria Math"/>
                          </a:rPr>
                          <m:t>𝑠</m:t>
                        </m:r>
                      </m:sub>
                    </m:sSub>
                  </m:oMath>
                </a14:m>
                <a:r>
                  <a:rPr lang="en-US" dirty="0" smtClean="0"/>
                  <a:t> related to the bit rate in a digital (wireless or wireline) communication system? To answer this question, we need to consider the block diagram of the transmitter</a:t>
                </a:r>
              </a:p>
              <a:p>
                <a:endParaRPr lang="en-US" dirty="0"/>
              </a:p>
              <a:p>
                <a:endParaRPr lang="en-US" dirty="0" smtClean="0"/>
              </a:p>
              <a:p>
                <a:endParaRPr lang="en-US" dirty="0"/>
              </a:p>
              <a:p>
                <a:endParaRPr lang="en-US" dirty="0" smtClean="0"/>
              </a:p>
              <a:p>
                <a:endParaRPr lang="en-US" dirty="0"/>
              </a:p>
              <a:p>
                <a:r>
                  <a:rPr lang="en-US" dirty="0" smtClean="0"/>
                  <a:t>Channel Encoder: introduces redundancy in the information bit stream to better protect against the noise encountered in the transmission channel.</a:t>
                </a:r>
              </a:p>
              <a:p>
                <a:pPr lvl="1"/>
                <a:r>
                  <a:rPr lang="en-US" dirty="0" smtClean="0"/>
                  <a:t>Every block of, say, </a:t>
                </a:r>
                <a14:m>
                  <m:oMath xmlns:m="http://schemas.openxmlformats.org/officeDocument/2006/math">
                    <m:r>
                      <a:rPr lang="en-US" b="0" i="1" smtClean="0">
                        <a:latin typeface="Cambria Math"/>
                      </a:rPr>
                      <m:t>𝑁</m:t>
                    </m:r>
                  </m:oMath>
                </a14:m>
                <a:r>
                  <a:rPr lang="en-US" dirty="0" smtClean="0"/>
                  <a:t> information bits is transformed to an encoded block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a:rPr>
                          <m:t>𝑁</m:t>
                        </m:r>
                      </m:num>
                      <m:den>
                        <m:r>
                          <a:rPr lang="en-US" b="0" i="1" smtClean="0">
                            <a:latin typeface="Cambria Math"/>
                          </a:rPr>
                          <m:t>𝑟</m:t>
                        </m:r>
                      </m:den>
                    </m:f>
                    <m:r>
                      <a:rPr lang="en-US" i="1">
                        <a:latin typeface="Cambria Math"/>
                        <a:ea typeface="Cambria Math"/>
                      </a:rPr>
                      <m:t>≥</m:t>
                    </m:r>
                    <m:r>
                      <a:rPr lang="en-US" b="0" i="1" smtClean="0">
                        <a:latin typeface="Cambria Math"/>
                      </a:rPr>
                      <m:t>𝑁</m:t>
                    </m:r>
                  </m:oMath>
                </a14:m>
                <a:r>
                  <a:rPr lang="en-US" dirty="0" smtClean="0"/>
                  <a:t> encoded bits, where </a:t>
                </a:r>
                <a14:m>
                  <m:oMath xmlns:m="http://schemas.openxmlformats.org/officeDocument/2006/math">
                    <m:r>
                      <a:rPr lang="en-US" b="0" i="1" smtClean="0">
                        <a:latin typeface="Cambria Math"/>
                      </a:rPr>
                      <m:t>𝑟</m:t>
                    </m:r>
                  </m:oMath>
                </a14:m>
                <a:r>
                  <a:rPr lang="en-US" dirty="0" smtClean="0"/>
                  <a:t>, </a:t>
                </a:r>
                <a14:m>
                  <m:oMath xmlns:m="http://schemas.openxmlformats.org/officeDocument/2006/math">
                    <m:r>
                      <a:rPr lang="en-US" b="0" i="1" smtClean="0">
                        <a:latin typeface="Cambria Math"/>
                      </a:rPr>
                      <m:t>0&lt;</m:t>
                    </m:r>
                    <m:r>
                      <a:rPr lang="en-US" b="0" i="1" smtClean="0">
                        <a:latin typeface="Cambria Math"/>
                      </a:rPr>
                      <m:t>𝑟</m:t>
                    </m:r>
                    <m:r>
                      <a:rPr lang="en-US" b="0" i="1" smtClean="0">
                        <a:latin typeface="Cambria Math"/>
                        <a:ea typeface="Cambria Math"/>
                      </a:rPr>
                      <m:t>≤1,</m:t>
                    </m:r>
                  </m:oMath>
                </a14:m>
                <a:r>
                  <a:rPr lang="en-US" dirty="0" smtClean="0"/>
                  <a:t> is the coding rate. </a:t>
                </a:r>
              </a:p>
              <a:p>
                <a:pPr lvl="1"/>
                <a:r>
                  <a:rPr lang="en-US" dirty="0" smtClean="0"/>
                  <a:t>Protection against the noise is achieved at the cost of a precious measure. Incoming rate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𝑅</m:t>
                        </m:r>
                      </m:e>
                      <m:sub>
                        <m:r>
                          <a:rPr lang="en-US" b="0" i="1" smtClean="0">
                            <a:latin typeface="Cambria Math"/>
                          </a:rPr>
                          <m:t>𝑏</m:t>
                        </m:r>
                      </m:sub>
                    </m:sSub>
                  </m:oMath>
                </a14:m>
                <a:r>
                  <a:rPr lang="en-US" dirty="0" smtClean="0"/>
                  <a:t> is (artificially) inflated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𝑅</m:t>
                        </m:r>
                      </m:e>
                      <m:sub>
                        <m:r>
                          <a:rPr lang="en-US" b="0" i="1" smtClean="0">
                            <a:latin typeface="Cambria Math"/>
                          </a:rPr>
                          <m:t>𝑏</m:t>
                        </m:r>
                      </m:sub>
                    </m:sSub>
                    <m:r>
                      <a:rPr lang="en-US" b="0" i="1" smtClean="0">
                        <a:latin typeface="Cambria Math"/>
                      </a:rPr>
                      <m:t>/</m:t>
                    </m:r>
                    <m:r>
                      <a:rPr lang="en-US" b="0" i="1" smtClean="0">
                        <a:latin typeface="Cambria Math"/>
                      </a:rPr>
                      <m:t>𝑟</m:t>
                    </m:r>
                  </m:oMath>
                </a14:m>
                <a:r>
                  <a:rPr lang="en-US" dirty="0" smtClean="0"/>
                  <a:t> bits/sec</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394" t="-1677" r="-8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16</a:t>
            </a:fld>
            <a:endParaRPr lang="en-US"/>
          </a:p>
        </p:txBody>
      </p:sp>
      <p:graphicFrame>
        <p:nvGraphicFramePr>
          <p:cNvPr id="5" name="Object 4"/>
          <p:cNvGraphicFramePr>
            <a:graphicFrameLocks noChangeAspect="1"/>
          </p:cNvGraphicFramePr>
          <p:nvPr>
            <p:extLst/>
          </p:nvPr>
        </p:nvGraphicFramePr>
        <p:xfrm>
          <a:off x="1847549" y="2743200"/>
          <a:ext cx="8371955" cy="1295400"/>
        </p:xfrm>
        <a:graphic>
          <a:graphicData uri="http://schemas.openxmlformats.org/presentationml/2006/ole">
            <mc:AlternateContent xmlns:mc="http://schemas.openxmlformats.org/markup-compatibility/2006">
              <mc:Choice xmlns:v="urn:schemas-microsoft-com:vml" Requires="v">
                <p:oleObj spid="_x0000_s11285" name="Visio" r:id="rId4" imgW="4499504" imgH="665365" progId="Visio.Drawing.11">
                  <p:embed/>
                </p:oleObj>
              </mc:Choice>
              <mc:Fallback>
                <p:oleObj name="Visio" r:id="rId4" imgW="4499504" imgH="665365" progId="Visio.Drawing.11">
                  <p:embed/>
                  <p:pic>
                    <p:nvPicPr>
                      <p:cNvPr id="5" name="Object 4"/>
                      <p:cNvPicPr/>
                      <p:nvPr/>
                    </p:nvPicPr>
                    <p:blipFill>
                      <a:blip r:embed="rId5"/>
                      <a:stretch>
                        <a:fillRect/>
                      </a:stretch>
                    </p:blipFill>
                    <p:spPr>
                      <a:xfrm>
                        <a:off x="1847549" y="2743200"/>
                        <a:ext cx="8371955" cy="12954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7" name="TextBox 6"/>
              <p:cNvSpPr txBox="1"/>
              <p:nvPr/>
            </p:nvSpPr>
            <p:spPr>
              <a:xfrm>
                <a:off x="1847549" y="3429000"/>
                <a:ext cx="1143000" cy="480131"/>
              </a:xfrm>
              <a:prstGeom prst="rect">
                <a:avLst/>
              </a:prstGeom>
              <a:noFill/>
            </p:spPr>
            <p:txBody>
              <a:bodyPr wrap="square" rtlCol="0">
                <a:spAutoFit/>
              </a:bodyPr>
              <a:lstStyle/>
              <a:p>
                <a:pPr>
                  <a:lnSpc>
                    <a:spcPct val="90000"/>
                  </a:lnSpc>
                </a:pPr>
                <a:r>
                  <a:rPr lang="en-US" sz="1400" dirty="0" smtClean="0">
                    <a:solidFill>
                      <a:schemeClr val="bg1"/>
                    </a:solidFill>
                  </a:rPr>
                  <a:t>Bit Rate: </a:t>
                </a:r>
              </a:p>
              <a:p>
                <a:pPr>
                  <a:lnSpc>
                    <a:spcPct val="90000"/>
                  </a:lnSpc>
                </a:pP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a:rPr>
                          <m:t>𝑅</m:t>
                        </m:r>
                      </m:e>
                      <m:sub>
                        <m:r>
                          <a:rPr lang="en-US" sz="1400" b="0" i="1" smtClean="0">
                            <a:solidFill>
                              <a:schemeClr val="bg1"/>
                            </a:solidFill>
                            <a:latin typeface="Cambria Math"/>
                          </a:rPr>
                          <m:t>𝑏</m:t>
                        </m:r>
                      </m:sub>
                    </m:sSub>
                  </m:oMath>
                </a14:m>
                <a:r>
                  <a:rPr lang="en-US" sz="1400" dirty="0" smtClean="0">
                    <a:solidFill>
                      <a:schemeClr val="bg1"/>
                    </a:solidFill>
                  </a:rPr>
                  <a:t> bits/sec</a:t>
                </a:r>
                <a:endParaRPr lang="en-US" sz="1400" dirty="0">
                  <a:solidFill>
                    <a:schemeClr val="bg1"/>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847549" y="3429000"/>
                <a:ext cx="1143000" cy="480131"/>
              </a:xfrm>
              <a:prstGeom prst="rect">
                <a:avLst/>
              </a:prstGeom>
              <a:blipFill rotWithShape="1">
                <a:blip r:embed="rId6"/>
                <a:stretch>
                  <a:fillRect l="-1064" t="-5128"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934149" y="3429000"/>
                <a:ext cx="1600200" cy="755463"/>
              </a:xfrm>
              <a:prstGeom prst="rect">
                <a:avLst/>
              </a:prstGeom>
              <a:noFill/>
            </p:spPr>
            <p:txBody>
              <a:bodyPr wrap="square" rtlCol="0">
                <a:spAutoFit/>
              </a:bodyPr>
              <a:lstStyle/>
              <a:p>
                <a:pPr>
                  <a:lnSpc>
                    <a:spcPct val="90000"/>
                  </a:lnSpc>
                </a:pPr>
                <a:r>
                  <a:rPr lang="en-US" sz="1400" dirty="0" smtClean="0">
                    <a:solidFill>
                      <a:schemeClr val="bg1"/>
                    </a:solidFill>
                  </a:rPr>
                  <a:t>Symbol Rate: </a:t>
                </a:r>
              </a:p>
              <a:p>
                <a:pPr>
                  <a:lnSpc>
                    <a:spcPct val="90000"/>
                  </a:lnSpc>
                </a:pP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a:rPr>
                          <m:t>𝑅</m:t>
                        </m:r>
                      </m:e>
                      <m:sub>
                        <m:r>
                          <a:rPr lang="en-US" sz="1400" b="0" i="1" smtClean="0">
                            <a:solidFill>
                              <a:schemeClr val="bg1"/>
                            </a:solidFill>
                            <a:latin typeface="Cambria Math"/>
                          </a:rPr>
                          <m:t>𝑆</m:t>
                        </m:r>
                      </m:sub>
                    </m:sSub>
                    <m:r>
                      <a:rPr lang="en-US" sz="1400" b="0" i="1" smtClean="0">
                        <a:solidFill>
                          <a:schemeClr val="bg1"/>
                        </a:solidFill>
                        <a:latin typeface="Cambria Math"/>
                      </a:rPr>
                      <m:t>=</m:t>
                    </m:r>
                    <m:f>
                      <m:fPr>
                        <m:ctrlPr>
                          <a:rPr lang="en-US" sz="1400" b="0" i="1" smtClean="0">
                            <a:solidFill>
                              <a:schemeClr val="bg1"/>
                            </a:solidFill>
                            <a:latin typeface="Cambria Math" panose="02040503050406030204" pitchFamily="18" charset="0"/>
                          </a:rPr>
                        </m:ctrlPr>
                      </m:fPr>
                      <m:num>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a:rPr>
                              <m:t>𝑅</m:t>
                            </m:r>
                          </m:e>
                          <m:sub>
                            <m:r>
                              <a:rPr lang="en-US" sz="1400" b="0" i="1" smtClean="0">
                                <a:solidFill>
                                  <a:schemeClr val="bg1"/>
                                </a:solidFill>
                                <a:latin typeface="Cambria Math"/>
                              </a:rPr>
                              <m:t>𝑏</m:t>
                            </m:r>
                          </m:sub>
                        </m:sSub>
                      </m:num>
                      <m:den>
                        <m:r>
                          <a:rPr lang="en-US" sz="1400" b="0" i="1" smtClean="0">
                            <a:solidFill>
                              <a:schemeClr val="bg1"/>
                            </a:solidFill>
                            <a:latin typeface="Cambria Math"/>
                          </a:rPr>
                          <m:t>𝑟𝑘</m:t>
                        </m:r>
                      </m:den>
                    </m:f>
                  </m:oMath>
                </a14:m>
                <a:r>
                  <a:rPr lang="en-US" sz="1400" dirty="0" smtClean="0">
                    <a:solidFill>
                      <a:schemeClr val="bg1"/>
                    </a:solidFill>
                  </a:rPr>
                  <a:t> symbols/sec</a:t>
                </a:r>
                <a:endParaRPr lang="en-US" sz="1400" dirty="0">
                  <a:solidFill>
                    <a:schemeClr val="bg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934149" y="3429000"/>
                <a:ext cx="1600200" cy="755463"/>
              </a:xfrm>
              <a:prstGeom prst="rect">
                <a:avLst/>
              </a:prstGeom>
              <a:blipFill rotWithShape="1">
                <a:blip r:embed="rId7"/>
                <a:stretch>
                  <a:fillRect l="-1145" t="-3252" b="-7317"/>
                </a:stretch>
              </a:blipFill>
            </p:spPr>
            <p:txBody>
              <a:bodyPr/>
              <a:lstStyle/>
              <a:p>
                <a:r>
                  <a:rPr lang="en-US">
                    <a:noFill/>
                  </a:rPr>
                  <a:t> </a:t>
                </a:r>
              </a:p>
            </p:txBody>
          </p:sp>
        </mc:Fallback>
      </mc:AlternateContent>
      <p:sp>
        <p:nvSpPr>
          <p:cNvPr id="9" name="TextBox 8"/>
          <p:cNvSpPr txBox="1"/>
          <p:nvPr/>
        </p:nvSpPr>
        <p:spPr>
          <a:xfrm>
            <a:off x="2633348" y="2172968"/>
            <a:ext cx="6585264" cy="313932"/>
          </a:xfrm>
          <a:prstGeom prst="rect">
            <a:avLst/>
          </a:prstGeom>
          <a:noFill/>
        </p:spPr>
        <p:txBody>
          <a:bodyPr wrap="none" rtlCol="0">
            <a:spAutoFit/>
          </a:bodyPr>
          <a:lstStyle/>
          <a:p>
            <a:pPr>
              <a:lnSpc>
                <a:spcPct val="90000"/>
              </a:lnSpc>
            </a:pPr>
            <a:r>
              <a:rPr lang="en-US" sz="1600" dirty="0" smtClean="0">
                <a:solidFill>
                  <a:schemeClr val="accent6">
                    <a:lumMod val="40000"/>
                    <a:lumOff val="60000"/>
                  </a:schemeClr>
                </a:solidFill>
              </a:rPr>
              <a:t>A Simplified Diagram of the Transmitter of a Digital Communication System</a:t>
            </a:r>
            <a:endParaRPr lang="en-US" sz="1600" dirty="0">
              <a:solidFill>
                <a:schemeClr val="accent6">
                  <a:lumMod val="40000"/>
                  <a:lumOff val="60000"/>
                </a:schemeClr>
              </a:solidFill>
            </a:endParaRPr>
          </a:p>
        </p:txBody>
      </p:sp>
      <mc:AlternateContent xmlns:mc="http://schemas.openxmlformats.org/markup-compatibility/2006" xmlns:a14="http://schemas.microsoft.com/office/drawing/2010/main">
        <mc:Choice Requires="a14">
          <p:sp>
            <p:nvSpPr>
              <p:cNvPr id="10" name="TextBox 9"/>
              <p:cNvSpPr txBox="1"/>
              <p:nvPr/>
            </p:nvSpPr>
            <p:spPr>
              <a:xfrm>
                <a:off x="5561012" y="3429000"/>
                <a:ext cx="1143000" cy="674031"/>
              </a:xfrm>
              <a:prstGeom prst="rect">
                <a:avLst/>
              </a:prstGeom>
              <a:noFill/>
            </p:spPr>
            <p:txBody>
              <a:bodyPr wrap="square" rtlCol="0">
                <a:spAutoFit/>
              </a:bodyPr>
              <a:lstStyle/>
              <a:p>
                <a:pPr>
                  <a:lnSpc>
                    <a:spcPct val="90000"/>
                  </a:lnSpc>
                </a:pPr>
                <a:r>
                  <a:rPr lang="en-US" sz="1400" dirty="0" smtClean="0">
                    <a:solidFill>
                      <a:schemeClr val="bg1"/>
                    </a:solidFill>
                  </a:rPr>
                  <a:t>Bit Rate: </a:t>
                </a:r>
              </a:p>
              <a:p>
                <a:pPr>
                  <a:lnSpc>
                    <a:spcPct val="90000"/>
                  </a:lnSpc>
                </a:pP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a:rPr>
                          <m:t>𝑅</m:t>
                        </m:r>
                      </m:e>
                      <m:sub>
                        <m:r>
                          <a:rPr lang="en-US" sz="1400" b="0" i="1" smtClean="0">
                            <a:solidFill>
                              <a:schemeClr val="bg1"/>
                            </a:solidFill>
                            <a:latin typeface="Cambria Math"/>
                          </a:rPr>
                          <m:t>𝑏</m:t>
                        </m:r>
                      </m:sub>
                    </m:sSub>
                    <m:r>
                      <a:rPr lang="en-US" sz="1400" b="0" i="1" smtClean="0">
                        <a:solidFill>
                          <a:schemeClr val="bg1"/>
                        </a:solidFill>
                        <a:latin typeface="Cambria Math"/>
                      </a:rPr>
                      <m:t>/</m:t>
                    </m:r>
                    <m:r>
                      <a:rPr lang="en-US" sz="1400" b="0" i="1" smtClean="0">
                        <a:solidFill>
                          <a:schemeClr val="bg1"/>
                        </a:solidFill>
                        <a:latin typeface="Cambria Math"/>
                      </a:rPr>
                      <m:t>𝑟</m:t>
                    </m:r>
                  </m:oMath>
                </a14:m>
                <a:r>
                  <a:rPr lang="en-US" sz="1400" dirty="0" smtClean="0">
                    <a:solidFill>
                      <a:schemeClr val="bg1"/>
                    </a:solidFill>
                  </a:rPr>
                  <a:t> bits/sec</a:t>
                </a:r>
                <a:endParaRPr lang="en-US" sz="1400" dirty="0">
                  <a:solidFill>
                    <a:schemeClr val="bg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561012" y="3429000"/>
                <a:ext cx="1143000" cy="674031"/>
              </a:xfrm>
              <a:prstGeom prst="rect">
                <a:avLst/>
              </a:prstGeom>
              <a:blipFill rotWithShape="1">
                <a:blip r:embed="rId8"/>
                <a:stretch>
                  <a:fillRect l="-1064" t="-3636" b="-8182"/>
                </a:stretch>
              </a:blipFill>
            </p:spPr>
            <p:txBody>
              <a:bodyPr/>
              <a:lstStyle/>
              <a:p>
                <a:r>
                  <a:rPr lang="en-US">
                    <a:noFill/>
                  </a:rPr>
                  <a:t> </a:t>
                </a:r>
              </a:p>
            </p:txBody>
          </p:sp>
        </mc:Fallback>
      </mc:AlternateContent>
    </p:spTree>
    <p:extLst>
      <p:ext uri="{BB962C8B-B14F-4D97-AF65-F5344CB8AC3E}">
        <p14:creationId xmlns:p14="http://schemas.microsoft.com/office/powerpoint/2010/main" val="90381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childTnLst>
                                </p:cTn>
                              </p:par>
                              <p:par>
                                <p:cTn id="42" presetID="42"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uiExpand="1" build="p"/>
      <p:bldP spid="7" grpId="0"/>
      <p:bldP spid="8"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46212" y="3329390"/>
            <a:ext cx="8056608" cy="271382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Channel Encoding: Why Is It Needed?</a:t>
            </a:r>
            <a:endParaRPr lang="en-US" dirty="0"/>
          </a:p>
        </p:txBody>
      </p:sp>
      <p:sp>
        <p:nvSpPr>
          <p:cNvPr id="3" name="Content Placeholder 2"/>
          <p:cNvSpPr>
            <a:spLocks noGrp="1"/>
          </p:cNvSpPr>
          <p:nvPr>
            <p:ph idx="1"/>
          </p:nvPr>
        </p:nvSpPr>
        <p:spPr/>
        <p:txBody>
          <a:bodyPr/>
          <a:lstStyle/>
          <a:p>
            <a:r>
              <a:rPr lang="en-US" dirty="0" smtClean="0"/>
              <a:t>Channel encoding scheme makes the transmitter send more bits than needed</a:t>
            </a:r>
          </a:p>
          <a:p>
            <a:r>
              <a:rPr lang="en-US" dirty="0" smtClean="0"/>
              <a:t>However, extra bits provided parity checks and they help the receiver recover from the errors in the received message</a:t>
            </a:r>
          </a:p>
          <a:p>
            <a:r>
              <a:rPr lang="en-US" dirty="0" smtClean="0"/>
              <a:t>An extremely simple example of channel encoding: can “undo” one bit of error every three bits</a:t>
            </a:r>
            <a:endParaRPr lang="en-US" dirty="0"/>
          </a:p>
        </p:txBody>
      </p:sp>
      <p:sp>
        <p:nvSpPr>
          <p:cNvPr id="4" name="Slide Number Placeholder 3"/>
          <p:cNvSpPr>
            <a:spLocks noGrp="1"/>
          </p:cNvSpPr>
          <p:nvPr>
            <p:ph type="sldNum" sz="quarter" idx="12"/>
          </p:nvPr>
        </p:nvSpPr>
        <p:spPr/>
        <p:txBody>
          <a:bodyPr/>
          <a:lstStyle/>
          <a:p>
            <a:fld id="{25BA54BD-C84D-46CE-8B72-31BFB26ABA43}" type="slidenum">
              <a:rPr lang="en-US" smtClean="0"/>
              <a:t>17</a:t>
            </a:fld>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804" y="3352800"/>
            <a:ext cx="8056608" cy="2690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TextBox 5"/>
              <p:cNvSpPr txBox="1"/>
              <p:nvPr/>
            </p:nvSpPr>
            <p:spPr>
              <a:xfrm>
                <a:off x="1903412" y="4038600"/>
                <a:ext cx="415498" cy="4247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a:rPr>
                        <m:t>1</m:t>
                      </m:r>
                    </m:oMath>
                  </m:oMathPara>
                </a14:m>
                <a:endParaRPr lang="en-US" sz="2400" dirty="0">
                  <a:solidFill>
                    <a:schemeClr val="bg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903412" y="4038600"/>
                <a:ext cx="415498" cy="4247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970212" y="4114800"/>
                <a:ext cx="359393"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1</m:t>
                      </m:r>
                    </m:oMath>
                  </m:oMathPara>
                </a14:m>
                <a:endParaRPr lang="en-US" dirty="0">
                  <a:solidFill>
                    <a:schemeClr val="bg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970212" y="4114800"/>
                <a:ext cx="359393" cy="3416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906219" y="4114800"/>
                <a:ext cx="359393"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1</m:t>
                      </m:r>
                    </m:oMath>
                  </m:oMathPara>
                </a14:m>
                <a:endParaRPr lang="en-US" dirty="0">
                  <a:solidFill>
                    <a:schemeClr val="bg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906219" y="4114800"/>
                <a:ext cx="359393" cy="3416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820619" y="4114800"/>
                <a:ext cx="359393"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1</m:t>
                      </m:r>
                    </m:oMath>
                  </m:oMathPara>
                </a14:m>
                <a:endParaRPr lang="en-US" dirty="0">
                  <a:solidFill>
                    <a:schemeClr val="bg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820619" y="4114800"/>
                <a:ext cx="359393" cy="3416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970212" y="5220968"/>
                <a:ext cx="359393"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0</m:t>
                      </m:r>
                    </m:oMath>
                  </m:oMathPara>
                </a14:m>
                <a:endParaRPr lang="en-US" dirty="0">
                  <a:solidFill>
                    <a:schemeClr val="bg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970212" y="5220968"/>
                <a:ext cx="359393" cy="3416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906219" y="5220968"/>
                <a:ext cx="359393"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0</m:t>
                      </m:r>
                    </m:oMath>
                  </m:oMathPara>
                </a14:m>
                <a:endParaRPr lang="en-US" dirty="0">
                  <a:solidFill>
                    <a:schemeClr val="bg1"/>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906219" y="5220968"/>
                <a:ext cx="359393" cy="3416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820619" y="5220968"/>
                <a:ext cx="359393"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0</m:t>
                      </m:r>
                    </m:oMath>
                  </m:oMathPara>
                </a14:m>
                <a:endParaRPr lang="en-US" dirty="0">
                  <a:solidFill>
                    <a:schemeClr val="bg1"/>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820619" y="5220968"/>
                <a:ext cx="359393" cy="3416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903412" y="5137868"/>
                <a:ext cx="415498" cy="4247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a:rPr>
                        <m:t>0</m:t>
                      </m:r>
                    </m:oMath>
                  </m:oMathPara>
                </a14:m>
                <a:endParaRPr lang="en-US" sz="2400" dirty="0">
                  <a:solidFill>
                    <a:schemeClr val="bg1"/>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903412" y="5137868"/>
                <a:ext cx="415498" cy="4247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8685212" y="5137868"/>
                <a:ext cx="415498" cy="4247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a:rPr>
                        <m:t>0</m:t>
                      </m:r>
                    </m:oMath>
                  </m:oMathPara>
                </a14:m>
                <a:endParaRPr lang="en-US" sz="2400" dirty="0">
                  <a:solidFill>
                    <a:schemeClr val="bg1"/>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8685212" y="5137868"/>
                <a:ext cx="415498" cy="424732"/>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8685212" y="4041389"/>
                <a:ext cx="415498" cy="4247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a:rPr>
                        <m:t>1</m:t>
                      </m:r>
                    </m:oMath>
                  </m:oMathPara>
                </a14:m>
                <a:endParaRPr lang="en-US" sz="2400" dirty="0">
                  <a:solidFill>
                    <a:schemeClr val="bg1"/>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8685212" y="4041389"/>
                <a:ext cx="415498" cy="424732"/>
              </a:xfrm>
              <a:prstGeom prst="rect">
                <a:avLst/>
              </a:prstGeom>
              <a:blipFill rotWithShape="1">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6153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Types of Modulation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1812" y="1447800"/>
                <a:ext cx="10820400" cy="1828800"/>
              </a:xfrm>
            </p:spPr>
            <p:txBody>
              <a:bodyPr>
                <a:normAutofit fontScale="92500" lnSpcReduction="20000"/>
              </a:bodyPr>
              <a:lstStyle/>
              <a:p>
                <a:r>
                  <a:rPr lang="en-US" dirty="0" smtClean="0"/>
                  <a:t>Bits to Symbol Mapping is performed by the modulator</a:t>
                </a:r>
              </a:p>
              <a:p>
                <a:r>
                  <a:rPr lang="en-US" dirty="0" smtClean="0"/>
                  <a:t>Modulator converts the real-valued bit stream to (typically) a complex-valued symbol stream</a:t>
                </a:r>
              </a:p>
              <a:p>
                <a:r>
                  <a:rPr lang="en-US" dirty="0" smtClean="0"/>
                  <a:t>Bits are binary (take only two values); symbols are </a:t>
                </a:r>
                <a14:m>
                  <m:oMath xmlns:m="http://schemas.openxmlformats.org/officeDocument/2006/math">
                    <m:r>
                      <a:rPr lang="en-US" b="0" i="1" smtClean="0">
                        <a:latin typeface="Cambria Math"/>
                      </a:rPr>
                      <m:t>𝑀</m:t>
                    </m:r>
                  </m:oMath>
                </a14:m>
                <a:r>
                  <a:rPr lang="en-US" dirty="0" smtClean="0"/>
                  <a:t>-</a:t>
                </a:r>
                <a:r>
                  <a:rPr lang="en-US" dirty="0" err="1" smtClean="0"/>
                  <a:t>ary</a:t>
                </a:r>
                <a:r>
                  <a:rPr lang="en-US" dirty="0" smtClean="0"/>
                  <a:t> (take any one of, typically,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a:rPr>
                          <m:t>𝑀</m:t>
                        </m:r>
                        <m:r>
                          <a:rPr lang="en-US" b="0" i="1" smtClean="0">
                            <a:latin typeface="Cambria Math"/>
                          </a:rPr>
                          <m:t>=2</m:t>
                        </m:r>
                      </m:e>
                      <m:sup>
                        <m:r>
                          <a:rPr lang="en-US" b="0" i="1" smtClean="0">
                            <a:latin typeface="Cambria Math"/>
                          </a:rPr>
                          <m:t>𝑘</m:t>
                        </m:r>
                      </m:sup>
                    </m:sSup>
                  </m:oMath>
                </a14:m>
                <a:r>
                  <a:rPr lang="en-US" dirty="0" smtClean="0"/>
                  <a:t> values)</a:t>
                </a:r>
              </a:p>
              <a:p>
                <a:r>
                  <a:rPr lang="en-US" dirty="0" smtClean="0"/>
                  <a:t>A serial bit stream is converted to a parallel bit stream where each of the parallel branches comprises of a block of </a:t>
                </a:r>
                <a14:m>
                  <m:oMath xmlns:m="http://schemas.openxmlformats.org/officeDocument/2006/math">
                    <m:r>
                      <a:rPr lang="en-US" b="0" i="1" smtClean="0">
                        <a:latin typeface="Cambria Math"/>
                      </a:rPr>
                      <m:t>𝑘</m:t>
                    </m:r>
                  </m:oMath>
                </a14:m>
                <a:r>
                  <a:rPr lang="en-US" dirty="0" smtClean="0"/>
                  <a:t> sequential bits. Each such block is transformed to one of </a:t>
                </a:r>
                <a14:m>
                  <m:oMath xmlns:m="http://schemas.openxmlformats.org/officeDocument/2006/math">
                    <m:r>
                      <a:rPr lang="en-US" b="0" i="1" smtClean="0">
                        <a:latin typeface="Cambria Math"/>
                      </a:rPr>
                      <m:t>𝑀</m:t>
                    </m:r>
                  </m:oMath>
                </a14:m>
                <a:r>
                  <a:rPr lang="en-US" dirty="0" smtClean="0"/>
                  <a:t> symbols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1812" y="1447800"/>
                <a:ext cx="10820400" cy="1828800"/>
              </a:xfrm>
              <a:blipFill rotWithShape="1">
                <a:blip r:embed="rId2"/>
                <a:stretch>
                  <a:fillRect l="-394" t="-5667" r="-901" b="-433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18</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612" y="3886200"/>
            <a:ext cx="2105025" cy="218122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0412" y="3736202"/>
            <a:ext cx="2514600" cy="248122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3612" y="3733800"/>
            <a:ext cx="2028825" cy="22479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9612" y="3821500"/>
            <a:ext cx="1981200" cy="218122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6409" y="4026287"/>
            <a:ext cx="1905000" cy="1976438"/>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363733" y="3343668"/>
                <a:ext cx="1844479" cy="313932"/>
              </a:xfrm>
              <a:prstGeom prst="rect">
                <a:avLst/>
              </a:prstGeom>
              <a:noFill/>
            </p:spPr>
            <p:txBody>
              <a:bodyPr wrap="none" rtlCol="0">
                <a:spAutoFit/>
              </a:bodyPr>
              <a:lstStyle/>
              <a:p>
                <a:pPr>
                  <a:lnSpc>
                    <a:spcPct val="90000"/>
                  </a:lnSpc>
                </a:pPr>
                <a:r>
                  <a:rPr lang="en-US" sz="1600" dirty="0" smtClean="0">
                    <a:solidFill>
                      <a:schemeClr val="accent6">
                        <a:lumMod val="40000"/>
                        <a:lumOff val="60000"/>
                      </a:schemeClr>
                    </a:solidFill>
                  </a:rPr>
                  <a:t>QPSK: </a:t>
                </a:r>
                <a14:m>
                  <m:oMath xmlns:m="http://schemas.openxmlformats.org/officeDocument/2006/math">
                    <m:r>
                      <a:rPr lang="en-US" sz="1600" b="0" i="0" smtClean="0">
                        <a:solidFill>
                          <a:schemeClr val="accent6">
                            <a:lumMod val="40000"/>
                            <a:lumOff val="60000"/>
                          </a:schemeClr>
                        </a:solidFill>
                        <a:latin typeface="Cambria Math"/>
                      </a:rPr>
                      <m:t>(</m:t>
                    </m:r>
                    <m:r>
                      <m:rPr>
                        <m:sty m:val="p"/>
                      </m:rPr>
                      <a:rPr lang="en-US" sz="1600" b="0" i="0" smtClean="0">
                        <a:solidFill>
                          <a:schemeClr val="accent6">
                            <a:lumMod val="40000"/>
                            <a:lumOff val="60000"/>
                          </a:schemeClr>
                        </a:solidFill>
                        <a:latin typeface="Cambria Math"/>
                      </a:rPr>
                      <m:t>M</m:t>
                    </m:r>
                    <m:r>
                      <a:rPr lang="en-US" sz="1600" b="0" i="0" smtClean="0">
                        <a:solidFill>
                          <a:schemeClr val="accent6">
                            <a:lumMod val="40000"/>
                            <a:lumOff val="60000"/>
                          </a:schemeClr>
                        </a:solidFill>
                        <a:latin typeface="Cambria Math"/>
                      </a:rPr>
                      <m:t>,</m:t>
                    </m:r>
                    <m:r>
                      <m:rPr>
                        <m:sty m:val="p"/>
                      </m:rPr>
                      <a:rPr lang="en-US" sz="1600" b="0" i="0" smtClean="0">
                        <a:solidFill>
                          <a:schemeClr val="accent6">
                            <a:lumMod val="40000"/>
                            <a:lumOff val="60000"/>
                          </a:schemeClr>
                        </a:solidFill>
                        <a:latin typeface="Cambria Math"/>
                      </a:rPr>
                      <m:t>k</m:t>
                    </m:r>
                    <m:r>
                      <a:rPr lang="en-US" sz="1600" b="0" i="1" smtClean="0">
                        <a:solidFill>
                          <a:schemeClr val="accent6">
                            <a:lumMod val="40000"/>
                            <a:lumOff val="60000"/>
                          </a:schemeClr>
                        </a:solidFill>
                        <a:latin typeface="Cambria Math"/>
                      </a:rPr>
                      <m:t>=4,2)</m:t>
                    </m:r>
                  </m:oMath>
                </a14:m>
                <a:endParaRPr lang="en-US" sz="1600" dirty="0">
                  <a:solidFill>
                    <a:schemeClr val="accent6">
                      <a:lumMod val="40000"/>
                      <a:lumOff val="60000"/>
                    </a:schemeClr>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63733" y="3343668"/>
                <a:ext cx="1844479" cy="313932"/>
              </a:xfrm>
              <a:prstGeom prst="rect">
                <a:avLst/>
              </a:prstGeom>
              <a:blipFill rotWithShape="1">
                <a:blip r:embed="rId8"/>
                <a:stretch>
                  <a:fillRect l="-1987" t="-13725" b="-25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490884" y="3343668"/>
                <a:ext cx="1866921" cy="313932"/>
              </a:xfrm>
              <a:prstGeom prst="rect">
                <a:avLst/>
              </a:prstGeom>
              <a:noFill/>
            </p:spPr>
            <p:txBody>
              <a:bodyPr wrap="none" rtlCol="0">
                <a:spAutoFit/>
              </a:bodyPr>
              <a:lstStyle/>
              <a:p>
                <a:pPr>
                  <a:lnSpc>
                    <a:spcPct val="90000"/>
                  </a:lnSpc>
                </a:pPr>
                <a:r>
                  <a:rPr lang="en-US" sz="1600" dirty="0" smtClean="0">
                    <a:solidFill>
                      <a:schemeClr val="accent6">
                        <a:lumMod val="40000"/>
                        <a:lumOff val="60000"/>
                      </a:schemeClr>
                    </a:solidFill>
                  </a:rPr>
                  <a:t>8-PSK: </a:t>
                </a:r>
                <a14:m>
                  <m:oMath xmlns:m="http://schemas.openxmlformats.org/officeDocument/2006/math">
                    <m:r>
                      <a:rPr lang="en-US" sz="1600" b="0" i="0" smtClean="0">
                        <a:solidFill>
                          <a:schemeClr val="accent6">
                            <a:lumMod val="40000"/>
                            <a:lumOff val="60000"/>
                          </a:schemeClr>
                        </a:solidFill>
                        <a:latin typeface="Cambria Math"/>
                      </a:rPr>
                      <m:t>(</m:t>
                    </m:r>
                    <m:r>
                      <m:rPr>
                        <m:sty m:val="p"/>
                      </m:rPr>
                      <a:rPr lang="en-US" sz="1600" b="0" i="0" smtClean="0">
                        <a:solidFill>
                          <a:schemeClr val="accent6">
                            <a:lumMod val="40000"/>
                            <a:lumOff val="60000"/>
                          </a:schemeClr>
                        </a:solidFill>
                        <a:latin typeface="Cambria Math"/>
                      </a:rPr>
                      <m:t>M</m:t>
                    </m:r>
                    <m:r>
                      <a:rPr lang="en-US" sz="1600" b="0" i="0" smtClean="0">
                        <a:solidFill>
                          <a:schemeClr val="accent6">
                            <a:lumMod val="40000"/>
                            <a:lumOff val="60000"/>
                          </a:schemeClr>
                        </a:solidFill>
                        <a:latin typeface="Cambria Math"/>
                      </a:rPr>
                      <m:t>,</m:t>
                    </m:r>
                    <m:r>
                      <m:rPr>
                        <m:sty m:val="p"/>
                      </m:rPr>
                      <a:rPr lang="en-US" sz="1600" b="0" i="0" smtClean="0">
                        <a:solidFill>
                          <a:schemeClr val="accent6">
                            <a:lumMod val="40000"/>
                            <a:lumOff val="60000"/>
                          </a:schemeClr>
                        </a:solidFill>
                        <a:latin typeface="Cambria Math"/>
                      </a:rPr>
                      <m:t>k</m:t>
                    </m:r>
                    <m:r>
                      <a:rPr lang="en-US" sz="1600" b="0" i="1" smtClean="0">
                        <a:solidFill>
                          <a:schemeClr val="accent6">
                            <a:lumMod val="40000"/>
                            <a:lumOff val="60000"/>
                          </a:schemeClr>
                        </a:solidFill>
                        <a:latin typeface="Cambria Math"/>
                      </a:rPr>
                      <m:t>=8,3)</m:t>
                    </m:r>
                  </m:oMath>
                </a14:m>
                <a:endParaRPr lang="en-US" sz="1600" dirty="0">
                  <a:solidFill>
                    <a:schemeClr val="accent6">
                      <a:lumMod val="40000"/>
                      <a:lumOff val="60000"/>
                    </a:schemeClr>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490884" y="3343668"/>
                <a:ext cx="1866921" cy="313932"/>
              </a:xfrm>
              <a:prstGeom prst="rect">
                <a:avLst/>
              </a:prstGeom>
              <a:blipFill rotWithShape="1">
                <a:blip r:embed="rId9"/>
                <a:stretch>
                  <a:fillRect l="-1961" t="-13725" b="-25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859533" y="3352800"/>
                <a:ext cx="2203552" cy="313932"/>
              </a:xfrm>
              <a:prstGeom prst="rect">
                <a:avLst/>
              </a:prstGeom>
              <a:noFill/>
            </p:spPr>
            <p:txBody>
              <a:bodyPr wrap="none" rtlCol="0">
                <a:spAutoFit/>
              </a:bodyPr>
              <a:lstStyle/>
              <a:p>
                <a:pPr>
                  <a:lnSpc>
                    <a:spcPct val="90000"/>
                  </a:lnSpc>
                </a:pPr>
                <a:r>
                  <a:rPr lang="en-US" sz="1600" dirty="0" smtClean="0">
                    <a:solidFill>
                      <a:schemeClr val="accent6">
                        <a:lumMod val="40000"/>
                        <a:lumOff val="60000"/>
                      </a:schemeClr>
                    </a:solidFill>
                  </a:rPr>
                  <a:t>16-APSK: </a:t>
                </a:r>
                <a14:m>
                  <m:oMath xmlns:m="http://schemas.openxmlformats.org/officeDocument/2006/math">
                    <m:r>
                      <a:rPr lang="en-US" sz="1600" b="0" i="0" smtClean="0">
                        <a:solidFill>
                          <a:schemeClr val="accent6">
                            <a:lumMod val="40000"/>
                            <a:lumOff val="60000"/>
                          </a:schemeClr>
                        </a:solidFill>
                        <a:latin typeface="Cambria Math"/>
                      </a:rPr>
                      <m:t>(</m:t>
                    </m:r>
                    <m:r>
                      <m:rPr>
                        <m:sty m:val="p"/>
                      </m:rPr>
                      <a:rPr lang="en-US" sz="1600" b="0" i="0" smtClean="0">
                        <a:solidFill>
                          <a:schemeClr val="accent6">
                            <a:lumMod val="40000"/>
                            <a:lumOff val="60000"/>
                          </a:schemeClr>
                        </a:solidFill>
                        <a:latin typeface="Cambria Math"/>
                      </a:rPr>
                      <m:t>M</m:t>
                    </m:r>
                    <m:r>
                      <a:rPr lang="en-US" sz="1600" b="0" i="0" smtClean="0">
                        <a:solidFill>
                          <a:schemeClr val="accent6">
                            <a:lumMod val="40000"/>
                            <a:lumOff val="60000"/>
                          </a:schemeClr>
                        </a:solidFill>
                        <a:latin typeface="Cambria Math"/>
                      </a:rPr>
                      <m:t>,</m:t>
                    </m:r>
                    <m:r>
                      <m:rPr>
                        <m:sty m:val="p"/>
                      </m:rPr>
                      <a:rPr lang="en-US" sz="1600" b="0" i="0" smtClean="0">
                        <a:solidFill>
                          <a:schemeClr val="accent6">
                            <a:lumMod val="40000"/>
                            <a:lumOff val="60000"/>
                          </a:schemeClr>
                        </a:solidFill>
                        <a:latin typeface="Cambria Math"/>
                      </a:rPr>
                      <m:t>k</m:t>
                    </m:r>
                    <m:r>
                      <a:rPr lang="en-US" sz="1600" b="0" i="1" smtClean="0">
                        <a:solidFill>
                          <a:schemeClr val="accent6">
                            <a:lumMod val="40000"/>
                            <a:lumOff val="60000"/>
                          </a:schemeClr>
                        </a:solidFill>
                        <a:latin typeface="Cambria Math"/>
                      </a:rPr>
                      <m:t>=16,4)</m:t>
                    </m:r>
                  </m:oMath>
                </a14:m>
                <a:endParaRPr lang="en-US" sz="1600" dirty="0">
                  <a:solidFill>
                    <a:schemeClr val="accent6">
                      <a:lumMod val="40000"/>
                      <a:lumOff val="60000"/>
                    </a:schemeClr>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859533" y="3352800"/>
                <a:ext cx="2203552" cy="313932"/>
              </a:xfrm>
              <a:prstGeom prst="rect">
                <a:avLst/>
              </a:prstGeom>
              <a:blipFill rotWithShape="1">
                <a:blip r:embed="rId10"/>
                <a:stretch>
                  <a:fillRect l="-1381" t="-13725" b="-25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7313612" y="3352800"/>
                <a:ext cx="2169889" cy="313932"/>
              </a:xfrm>
              <a:prstGeom prst="rect">
                <a:avLst/>
              </a:prstGeom>
              <a:noFill/>
            </p:spPr>
            <p:txBody>
              <a:bodyPr wrap="none" rtlCol="0">
                <a:spAutoFit/>
              </a:bodyPr>
              <a:lstStyle/>
              <a:p>
                <a:pPr>
                  <a:lnSpc>
                    <a:spcPct val="90000"/>
                  </a:lnSpc>
                </a:pPr>
                <a:r>
                  <a:rPr lang="en-US" sz="1600" dirty="0" smtClean="0">
                    <a:solidFill>
                      <a:schemeClr val="accent6">
                        <a:lumMod val="40000"/>
                        <a:lumOff val="60000"/>
                      </a:schemeClr>
                    </a:solidFill>
                  </a:rPr>
                  <a:t>16-QAM: </a:t>
                </a:r>
                <a14:m>
                  <m:oMath xmlns:m="http://schemas.openxmlformats.org/officeDocument/2006/math">
                    <m:r>
                      <a:rPr lang="en-US" sz="1600" b="0" i="0" smtClean="0">
                        <a:solidFill>
                          <a:schemeClr val="accent6">
                            <a:lumMod val="40000"/>
                            <a:lumOff val="60000"/>
                          </a:schemeClr>
                        </a:solidFill>
                        <a:latin typeface="Cambria Math"/>
                      </a:rPr>
                      <m:t>(</m:t>
                    </m:r>
                    <m:r>
                      <m:rPr>
                        <m:sty m:val="p"/>
                      </m:rPr>
                      <a:rPr lang="en-US" sz="1600" b="0" i="0" smtClean="0">
                        <a:solidFill>
                          <a:schemeClr val="accent6">
                            <a:lumMod val="40000"/>
                            <a:lumOff val="60000"/>
                          </a:schemeClr>
                        </a:solidFill>
                        <a:latin typeface="Cambria Math"/>
                      </a:rPr>
                      <m:t>M</m:t>
                    </m:r>
                    <m:r>
                      <a:rPr lang="en-US" sz="1600" b="0" i="0" smtClean="0">
                        <a:solidFill>
                          <a:schemeClr val="accent6">
                            <a:lumMod val="40000"/>
                            <a:lumOff val="60000"/>
                          </a:schemeClr>
                        </a:solidFill>
                        <a:latin typeface="Cambria Math"/>
                      </a:rPr>
                      <m:t>,</m:t>
                    </m:r>
                    <m:r>
                      <m:rPr>
                        <m:sty m:val="p"/>
                      </m:rPr>
                      <a:rPr lang="en-US" sz="1600" b="0" i="0" smtClean="0">
                        <a:solidFill>
                          <a:schemeClr val="accent6">
                            <a:lumMod val="40000"/>
                            <a:lumOff val="60000"/>
                          </a:schemeClr>
                        </a:solidFill>
                        <a:latin typeface="Cambria Math"/>
                      </a:rPr>
                      <m:t>k</m:t>
                    </m:r>
                    <m:r>
                      <a:rPr lang="en-US" sz="1600" b="0" i="1" smtClean="0">
                        <a:solidFill>
                          <a:schemeClr val="accent6">
                            <a:lumMod val="40000"/>
                            <a:lumOff val="60000"/>
                          </a:schemeClr>
                        </a:solidFill>
                        <a:latin typeface="Cambria Math"/>
                      </a:rPr>
                      <m:t>=16,4)</m:t>
                    </m:r>
                  </m:oMath>
                </a14:m>
                <a:endParaRPr lang="en-US" sz="1600" dirty="0">
                  <a:solidFill>
                    <a:schemeClr val="accent6">
                      <a:lumMod val="40000"/>
                      <a:lumOff val="60000"/>
                    </a:schemeClr>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7313612" y="3352800"/>
                <a:ext cx="2169889" cy="313932"/>
              </a:xfrm>
              <a:prstGeom prst="rect">
                <a:avLst/>
              </a:prstGeom>
              <a:blipFill rotWithShape="1">
                <a:blip r:embed="rId11"/>
                <a:stretch>
                  <a:fillRect l="-1685" t="-13725" b="-25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9487123" y="3352800"/>
                <a:ext cx="2184316" cy="313932"/>
              </a:xfrm>
              <a:prstGeom prst="rect">
                <a:avLst/>
              </a:prstGeom>
              <a:noFill/>
            </p:spPr>
            <p:txBody>
              <a:bodyPr wrap="none" rtlCol="0">
                <a:spAutoFit/>
              </a:bodyPr>
              <a:lstStyle/>
              <a:p>
                <a:pPr>
                  <a:lnSpc>
                    <a:spcPct val="90000"/>
                  </a:lnSpc>
                </a:pPr>
                <a:r>
                  <a:rPr lang="en-US" sz="1600" dirty="0" smtClean="0">
                    <a:solidFill>
                      <a:schemeClr val="accent6">
                        <a:lumMod val="40000"/>
                        <a:lumOff val="60000"/>
                      </a:schemeClr>
                    </a:solidFill>
                  </a:rPr>
                  <a:t>64-QAM: </a:t>
                </a:r>
                <a14:m>
                  <m:oMath xmlns:m="http://schemas.openxmlformats.org/officeDocument/2006/math">
                    <m:r>
                      <a:rPr lang="en-US" sz="1600" b="0" i="0" smtClean="0">
                        <a:solidFill>
                          <a:schemeClr val="accent6">
                            <a:lumMod val="40000"/>
                            <a:lumOff val="60000"/>
                          </a:schemeClr>
                        </a:solidFill>
                        <a:latin typeface="Cambria Math"/>
                      </a:rPr>
                      <m:t>(</m:t>
                    </m:r>
                    <m:r>
                      <m:rPr>
                        <m:sty m:val="p"/>
                      </m:rPr>
                      <a:rPr lang="en-US" sz="1600" b="0" i="0" smtClean="0">
                        <a:solidFill>
                          <a:schemeClr val="accent6">
                            <a:lumMod val="40000"/>
                            <a:lumOff val="60000"/>
                          </a:schemeClr>
                        </a:solidFill>
                        <a:latin typeface="Cambria Math"/>
                      </a:rPr>
                      <m:t>M</m:t>
                    </m:r>
                    <m:r>
                      <a:rPr lang="en-US" sz="1600" b="0" i="0" smtClean="0">
                        <a:solidFill>
                          <a:schemeClr val="accent6">
                            <a:lumMod val="40000"/>
                            <a:lumOff val="60000"/>
                          </a:schemeClr>
                        </a:solidFill>
                        <a:latin typeface="Cambria Math"/>
                      </a:rPr>
                      <m:t>,</m:t>
                    </m:r>
                    <m:r>
                      <m:rPr>
                        <m:sty m:val="p"/>
                      </m:rPr>
                      <a:rPr lang="en-US" sz="1600" b="0" i="0" smtClean="0">
                        <a:solidFill>
                          <a:schemeClr val="accent6">
                            <a:lumMod val="40000"/>
                            <a:lumOff val="60000"/>
                          </a:schemeClr>
                        </a:solidFill>
                        <a:latin typeface="Cambria Math"/>
                      </a:rPr>
                      <m:t>k</m:t>
                    </m:r>
                    <m:r>
                      <a:rPr lang="en-US" sz="1600" b="0" i="1" smtClean="0">
                        <a:solidFill>
                          <a:schemeClr val="accent6">
                            <a:lumMod val="40000"/>
                            <a:lumOff val="60000"/>
                          </a:schemeClr>
                        </a:solidFill>
                        <a:latin typeface="Cambria Math"/>
                      </a:rPr>
                      <m:t>=64,6)</m:t>
                    </m:r>
                  </m:oMath>
                </a14:m>
                <a:endParaRPr lang="en-US" sz="1600" dirty="0">
                  <a:solidFill>
                    <a:schemeClr val="accent6">
                      <a:lumMod val="40000"/>
                      <a:lumOff val="60000"/>
                    </a:schemeClr>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9487123" y="3352800"/>
                <a:ext cx="2184316" cy="313932"/>
              </a:xfrm>
              <a:prstGeom prst="rect">
                <a:avLst/>
              </a:prstGeom>
              <a:blipFill rotWithShape="1">
                <a:blip r:embed="rId12"/>
                <a:stretch>
                  <a:fillRect l="-1393" t="-13725" b="-25490"/>
                </a:stretch>
              </a:blipFill>
            </p:spPr>
            <p:txBody>
              <a:bodyPr/>
              <a:lstStyle/>
              <a:p>
                <a:r>
                  <a:rPr lang="en-US">
                    <a:noFill/>
                  </a:rPr>
                  <a:t> </a:t>
                </a:r>
              </a:p>
            </p:txBody>
          </p:sp>
        </mc:Fallback>
      </mc:AlternateContent>
    </p:spTree>
    <p:extLst>
      <p:ext uri="{BB962C8B-B14F-4D97-AF65-F5344CB8AC3E}">
        <p14:creationId xmlns:p14="http://schemas.microsoft.com/office/powerpoint/2010/main" val="95779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037012" y="5334000"/>
            <a:ext cx="3276600" cy="6096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 name="Rectangle 4"/>
          <p:cNvSpPr/>
          <p:nvPr/>
        </p:nvSpPr>
        <p:spPr>
          <a:xfrm>
            <a:off x="1140319" y="2241550"/>
            <a:ext cx="6859093" cy="255905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Symbol Rate and Information (Bit) Rate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Now, we can answer the question:</a:t>
                </a:r>
              </a:p>
              <a:p>
                <a:pPr lvl="1"/>
                <a:r>
                  <a:rPr lang="en-US" dirty="0"/>
                  <a:t>How is the symbol rate </a:t>
                </a:r>
                <a14:m>
                  <m:oMath xmlns:m="http://schemas.openxmlformats.org/officeDocument/2006/math">
                    <m:sSub>
                      <m:sSubPr>
                        <m:ctrlPr>
                          <a:rPr lang="en-US" i="1">
                            <a:latin typeface="Cambria Math" panose="02040503050406030204" pitchFamily="18" charset="0"/>
                          </a:rPr>
                        </m:ctrlPr>
                      </m:sSubPr>
                      <m:e>
                        <m:r>
                          <a:rPr lang="en-US" i="1">
                            <a:latin typeface="Cambria Math"/>
                          </a:rPr>
                          <m:t>𝑅</m:t>
                        </m:r>
                      </m:e>
                      <m:sub>
                        <m:r>
                          <a:rPr lang="en-US" i="1">
                            <a:latin typeface="Cambria Math"/>
                          </a:rPr>
                          <m:t>𝑠</m:t>
                        </m:r>
                      </m:sub>
                    </m:sSub>
                  </m:oMath>
                </a14:m>
                <a:r>
                  <a:rPr lang="en-US" dirty="0"/>
                  <a:t> related to the bit rate in a digital communication </a:t>
                </a:r>
                <a:r>
                  <a:rPr lang="en-US" dirty="0" smtClean="0"/>
                  <a:t>system?</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marL="0" indent="0">
                  <a:buNone/>
                </a:pPr>
                <a:r>
                  <a:rPr lang="en-US" dirty="0" smtClean="0"/>
                  <a:t>				</a:t>
                </a:r>
                <a:r>
                  <a:rPr lang="en-US" dirty="0" smtClean="0">
                    <a:solidFill>
                      <a:schemeClr val="bg1"/>
                    </a:solidFill>
                  </a:rPr>
                  <a:t>Bit Rate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a:rPr>
                          <m:t>𝑅</m:t>
                        </m:r>
                      </m:e>
                      <m:sub>
                        <m:r>
                          <a:rPr lang="en-US" b="0" i="1" smtClean="0">
                            <a:solidFill>
                              <a:schemeClr val="bg1"/>
                            </a:solidFill>
                            <a:latin typeface="Cambria Math"/>
                          </a:rPr>
                          <m:t>𝑏</m:t>
                        </m:r>
                      </m:sub>
                    </m:sSub>
                    <m:r>
                      <a:rPr lang="en-US" b="0" i="1" smtClean="0">
                        <a:solidFill>
                          <a:schemeClr val="bg1"/>
                        </a:solidFill>
                        <a:latin typeface="Cambria Math"/>
                      </a:rPr>
                      <m:t>=</m:t>
                    </m:r>
                    <m:r>
                      <a:rPr lang="en-US" b="0" i="1" smtClean="0">
                        <a:solidFill>
                          <a:schemeClr val="bg1"/>
                        </a:solidFill>
                        <a:latin typeface="Cambria Math"/>
                      </a:rPr>
                      <m:t>𝑟</m:t>
                    </m:r>
                    <m:func>
                      <m:funcPr>
                        <m:ctrlPr>
                          <a:rPr lang="en-US" b="0" i="1" smtClean="0">
                            <a:solidFill>
                              <a:schemeClr val="bg1"/>
                            </a:solidFill>
                            <a:latin typeface="Cambria Math" panose="02040503050406030204" pitchFamily="18" charset="0"/>
                          </a:rPr>
                        </m:ctrlPr>
                      </m:funcPr>
                      <m:fName>
                        <m:sSub>
                          <m:sSubPr>
                            <m:ctrlPr>
                              <a:rPr lang="en-US" b="0" i="1" smtClean="0">
                                <a:solidFill>
                                  <a:schemeClr val="bg1"/>
                                </a:solidFill>
                                <a:latin typeface="Cambria Math" panose="02040503050406030204" pitchFamily="18" charset="0"/>
                              </a:rPr>
                            </m:ctrlPr>
                          </m:sSubPr>
                          <m:e>
                            <m:r>
                              <m:rPr>
                                <m:sty m:val="p"/>
                              </m:rPr>
                              <a:rPr lang="en-US" b="0" i="0" smtClean="0">
                                <a:solidFill>
                                  <a:schemeClr val="bg1"/>
                                </a:solidFill>
                                <a:latin typeface="Cambria Math"/>
                              </a:rPr>
                              <m:t>log</m:t>
                            </m:r>
                          </m:e>
                          <m:sub>
                            <m:r>
                              <a:rPr lang="en-US" b="0" i="1" smtClean="0">
                                <a:solidFill>
                                  <a:schemeClr val="bg1"/>
                                </a:solidFill>
                                <a:latin typeface="Cambria Math"/>
                              </a:rPr>
                              <m:t>2</m:t>
                            </m:r>
                          </m:sub>
                        </m:sSub>
                      </m:fName>
                      <m:e>
                        <m:r>
                          <a:rPr lang="en-US" b="0" i="1" smtClean="0">
                            <a:solidFill>
                              <a:schemeClr val="bg1"/>
                            </a:solidFill>
                            <a:latin typeface="Cambria Math"/>
                          </a:rPr>
                          <m:t>𝑀</m:t>
                        </m:r>
                      </m:e>
                    </m:func>
                    <m:r>
                      <a:rPr lang="en-US" b="0" i="1" smtClean="0">
                        <a:solidFill>
                          <a:schemeClr val="bg1"/>
                        </a:solidFill>
                        <a:latin typeface="Cambria Math"/>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a:rPr>
                          <m:t>𝑅</m:t>
                        </m:r>
                      </m:e>
                      <m:sub>
                        <m:r>
                          <a:rPr lang="en-US" b="0" i="1" smtClean="0">
                            <a:solidFill>
                              <a:schemeClr val="bg1"/>
                            </a:solidFill>
                            <a:latin typeface="Cambria Math"/>
                          </a:rPr>
                          <m:t>𝑆</m:t>
                        </m:r>
                      </m:sub>
                    </m:sSub>
                  </m:oMath>
                </a14:m>
                <a:r>
                  <a:rPr lang="en-US" dirty="0" smtClean="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451" t="-129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19</a:t>
            </a:fld>
            <a:endParaRPr 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319" y="2241550"/>
            <a:ext cx="6859093" cy="255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TextBox 5"/>
              <p:cNvSpPr txBox="1"/>
              <p:nvPr/>
            </p:nvSpPr>
            <p:spPr>
              <a:xfrm>
                <a:off x="4416919" y="2698750"/>
                <a:ext cx="589329" cy="4247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a:rPr>
                            <m:t>𝑅</m:t>
                          </m:r>
                        </m:e>
                        <m:sub>
                          <m:r>
                            <a:rPr lang="en-US" sz="2400" b="0" i="1" smtClean="0">
                              <a:solidFill>
                                <a:schemeClr val="bg1"/>
                              </a:solidFill>
                              <a:latin typeface="Cambria Math"/>
                            </a:rPr>
                            <m:t>𝑏</m:t>
                          </m:r>
                        </m:sub>
                      </m:sSub>
                    </m:oMath>
                  </m:oMathPara>
                </a14:m>
                <a:endParaRPr lang="en-US" sz="2400" dirty="0">
                  <a:solidFill>
                    <a:schemeClr val="bg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416919" y="2698750"/>
                <a:ext cx="589329" cy="424732"/>
              </a:xfrm>
              <a:prstGeom prst="rect">
                <a:avLst/>
              </a:prstGeom>
              <a:blipFill rotWithShape="1">
                <a:blip r:embed="rId4"/>
                <a:stretch>
                  <a:fillRect b="-28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493119" y="3112218"/>
                <a:ext cx="398186" cy="4247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a:rPr>
                        <m:t>𝑟</m:t>
                      </m:r>
                    </m:oMath>
                  </m:oMathPara>
                </a14:m>
                <a:endParaRPr lang="en-US" sz="2400" dirty="0">
                  <a:solidFill>
                    <a:schemeClr val="bg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493119" y="3112218"/>
                <a:ext cx="398186" cy="4247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264519" y="3493218"/>
                <a:ext cx="892617" cy="4247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a:rPr>
                            <m:t>𝑅</m:t>
                          </m:r>
                        </m:e>
                        <m:sub>
                          <m:r>
                            <a:rPr lang="en-US" sz="2400" b="0" i="1" smtClean="0">
                              <a:solidFill>
                                <a:schemeClr val="bg1"/>
                              </a:solidFill>
                              <a:latin typeface="Cambria Math"/>
                            </a:rPr>
                            <m:t>𝑏</m:t>
                          </m:r>
                        </m:sub>
                      </m:sSub>
                      <m:r>
                        <a:rPr lang="en-US" sz="2400" b="0" i="1" smtClean="0">
                          <a:solidFill>
                            <a:schemeClr val="bg1"/>
                          </a:solidFill>
                          <a:latin typeface="Cambria Math"/>
                        </a:rPr>
                        <m:t>/</m:t>
                      </m:r>
                      <m:r>
                        <a:rPr lang="en-US" sz="2400" b="0" i="1" smtClean="0">
                          <a:solidFill>
                            <a:schemeClr val="bg1"/>
                          </a:solidFill>
                          <a:latin typeface="Cambria Math"/>
                        </a:rPr>
                        <m:t>𝑟</m:t>
                      </m:r>
                    </m:oMath>
                  </m:oMathPara>
                </a14:m>
                <a:endParaRPr lang="en-US" sz="2400" dirty="0">
                  <a:solidFill>
                    <a:schemeClr val="bg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264519" y="3493218"/>
                <a:ext cx="892617" cy="424732"/>
              </a:xfrm>
              <a:prstGeom prst="rect">
                <a:avLst/>
              </a:prstGeom>
              <a:blipFill rotWithShape="1">
                <a:blip r:embed="rId6"/>
                <a:stretch>
                  <a:fillRect b="-1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883519" y="3917950"/>
                <a:ext cx="1447897" cy="3693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a:rPr>
                        <m:t>𝑘</m:t>
                      </m:r>
                      <m:r>
                        <a:rPr lang="en-US" sz="2000" b="0" i="1" smtClean="0">
                          <a:solidFill>
                            <a:schemeClr val="bg1"/>
                          </a:solidFill>
                          <a:latin typeface="Cambria Math"/>
                        </a:rPr>
                        <m:t>=</m:t>
                      </m:r>
                      <m:func>
                        <m:funcPr>
                          <m:ctrlPr>
                            <a:rPr lang="en-US" sz="2000" b="0" i="1" smtClean="0">
                              <a:solidFill>
                                <a:schemeClr val="bg1"/>
                              </a:solidFill>
                              <a:latin typeface="Cambria Math" panose="02040503050406030204" pitchFamily="18" charset="0"/>
                            </a:rPr>
                          </m:ctrlPr>
                        </m:funcPr>
                        <m:fName>
                          <m:sSub>
                            <m:sSubPr>
                              <m:ctrlPr>
                                <a:rPr lang="en-US" sz="2000" b="0" i="1" smtClean="0">
                                  <a:solidFill>
                                    <a:schemeClr val="bg1"/>
                                  </a:solidFill>
                                  <a:latin typeface="Cambria Math" panose="02040503050406030204" pitchFamily="18" charset="0"/>
                                </a:rPr>
                              </m:ctrlPr>
                            </m:sSubPr>
                            <m:e>
                              <m:r>
                                <m:rPr>
                                  <m:sty m:val="p"/>
                                </m:rPr>
                                <a:rPr lang="en-US" sz="2000" b="0" i="0" smtClean="0">
                                  <a:solidFill>
                                    <a:schemeClr val="bg1"/>
                                  </a:solidFill>
                                  <a:latin typeface="Cambria Math"/>
                                </a:rPr>
                                <m:t>log</m:t>
                              </m:r>
                            </m:e>
                            <m:sub>
                              <m:r>
                                <a:rPr lang="en-US" sz="2000" b="0" i="1" smtClean="0">
                                  <a:solidFill>
                                    <a:schemeClr val="bg1"/>
                                  </a:solidFill>
                                  <a:latin typeface="Cambria Math"/>
                                </a:rPr>
                                <m:t>2</m:t>
                              </m:r>
                            </m:sub>
                          </m:sSub>
                        </m:fName>
                        <m:e>
                          <m:r>
                            <a:rPr lang="en-US" sz="2000" b="0" i="1" smtClean="0">
                              <a:solidFill>
                                <a:schemeClr val="bg1"/>
                              </a:solidFill>
                              <a:latin typeface="Cambria Math"/>
                            </a:rPr>
                            <m:t>𝑀</m:t>
                          </m:r>
                        </m:e>
                      </m:func>
                    </m:oMath>
                  </m:oMathPara>
                </a14:m>
                <a:endParaRPr lang="en-US" sz="2000" dirty="0">
                  <a:solidFill>
                    <a:schemeClr val="bg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883519" y="3917950"/>
                <a:ext cx="1447897" cy="369332"/>
              </a:xfrm>
              <a:prstGeom prst="rect">
                <a:avLst/>
              </a:prstGeom>
              <a:blipFill rotWithShape="1">
                <a:blip r:embed="rId7"/>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883519" y="4375150"/>
                <a:ext cx="1480725" cy="423706"/>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a:rPr>
                            <m:t>𝑅</m:t>
                          </m:r>
                        </m:e>
                        <m:sub>
                          <m:r>
                            <a:rPr lang="en-US" sz="1600" b="0" i="1" smtClean="0">
                              <a:solidFill>
                                <a:schemeClr val="bg1"/>
                              </a:solidFill>
                              <a:latin typeface="Cambria Math"/>
                            </a:rPr>
                            <m:t>𝑆</m:t>
                          </m:r>
                        </m:sub>
                      </m:sSub>
                      <m:r>
                        <a:rPr lang="en-US" sz="1600" b="0" i="1" smtClean="0">
                          <a:solidFill>
                            <a:schemeClr val="bg1"/>
                          </a:solidFill>
                          <a:latin typeface="Cambria Math"/>
                          <a:ea typeface="Cambria Math"/>
                        </a:rPr>
                        <m:t>=</m:t>
                      </m:r>
                      <m:f>
                        <m:fPr>
                          <m:type m:val="skw"/>
                          <m:ctrlPr>
                            <a:rPr lang="en-US" sz="1600" b="0" i="1" smtClean="0">
                              <a:solidFill>
                                <a:schemeClr val="bg1"/>
                              </a:solidFill>
                              <a:latin typeface="Cambria Math" panose="02040503050406030204" pitchFamily="18" charset="0"/>
                              <a:ea typeface="Cambria Math"/>
                            </a:rPr>
                          </m:ctrlPr>
                        </m:fPr>
                        <m:num>
                          <m:sSub>
                            <m:sSubPr>
                              <m:ctrlPr>
                                <a:rPr lang="en-US" sz="1600" b="0" i="1" smtClean="0">
                                  <a:solidFill>
                                    <a:schemeClr val="bg1"/>
                                  </a:solidFill>
                                  <a:latin typeface="Cambria Math" panose="02040503050406030204" pitchFamily="18" charset="0"/>
                                  <a:ea typeface="Cambria Math"/>
                                </a:rPr>
                              </m:ctrlPr>
                            </m:sSubPr>
                            <m:e>
                              <m:r>
                                <a:rPr lang="en-US" sz="1600" b="0" i="1" smtClean="0">
                                  <a:solidFill>
                                    <a:schemeClr val="bg1"/>
                                  </a:solidFill>
                                  <a:latin typeface="Cambria Math"/>
                                  <a:ea typeface="Cambria Math"/>
                                </a:rPr>
                                <m:t>𝑅</m:t>
                              </m:r>
                            </m:e>
                            <m:sub>
                              <m:r>
                                <a:rPr lang="en-US" sz="1600" b="0" i="1" smtClean="0">
                                  <a:solidFill>
                                    <a:schemeClr val="bg1"/>
                                  </a:solidFill>
                                  <a:latin typeface="Cambria Math"/>
                                  <a:ea typeface="Cambria Math"/>
                                </a:rPr>
                                <m:t>𝑏</m:t>
                              </m:r>
                            </m:sub>
                          </m:sSub>
                        </m:num>
                        <m:den>
                          <m:r>
                            <a:rPr lang="en-US" sz="1600" b="0" i="1" smtClean="0">
                              <a:solidFill>
                                <a:schemeClr val="bg1"/>
                              </a:solidFill>
                              <a:latin typeface="Cambria Math"/>
                              <a:ea typeface="Cambria Math"/>
                            </a:rPr>
                            <m:t>𝑟</m:t>
                          </m:r>
                          <m:r>
                            <a:rPr lang="en-US" sz="1600" b="0" i="1" smtClean="0">
                              <a:solidFill>
                                <a:schemeClr val="bg1"/>
                              </a:solidFill>
                              <a:latin typeface="Cambria Math"/>
                              <a:ea typeface="Cambria Math"/>
                            </a:rPr>
                            <m:t>×</m:t>
                          </m:r>
                          <m:r>
                            <a:rPr lang="en-US" sz="1600" b="0" i="1" smtClean="0">
                              <a:solidFill>
                                <a:schemeClr val="bg1"/>
                              </a:solidFill>
                              <a:latin typeface="Cambria Math"/>
                              <a:ea typeface="Cambria Math"/>
                            </a:rPr>
                            <m:t>𝑘</m:t>
                          </m:r>
                        </m:den>
                      </m:f>
                    </m:oMath>
                  </m:oMathPara>
                </a14:m>
                <a:endParaRPr lang="en-US" sz="1600" dirty="0">
                  <a:solidFill>
                    <a:schemeClr val="bg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883519" y="4375150"/>
                <a:ext cx="1480725" cy="423706"/>
              </a:xfrm>
              <a:prstGeom prst="rect">
                <a:avLst/>
              </a:prstGeom>
              <a:blipFill rotWithShape="1">
                <a:blip r:embed="rId8"/>
                <a:stretch>
                  <a:fillRect t="-107246" r="-13169" b="-169565"/>
                </a:stretch>
              </a:blipFill>
            </p:spPr>
            <p:txBody>
              <a:bodyPr/>
              <a:lstStyle/>
              <a:p>
                <a:r>
                  <a:rPr lang="en-US">
                    <a:noFill/>
                  </a:rPr>
                  <a:t> </a:t>
                </a:r>
              </a:p>
            </p:txBody>
          </p:sp>
        </mc:Fallback>
      </mc:AlternateContent>
    </p:spTree>
    <p:extLst>
      <p:ext uri="{BB962C8B-B14F-4D97-AF65-F5344CB8AC3E}">
        <p14:creationId xmlns:p14="http://schemas.microsoft.com/office/powerpoint/2010/main" val="178921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p:txBody>
          <a:bodyPr/>
          <a:lstStyle/>
          <a:p>
            <a:r>
              <a:rPr lang="en-US" dirty="0" smtClean="0"/>
              <a:t>Spectral and Energy Efficiency of a Wireless Communication System</a:t>
            </a:r>
          </a:p>
          <a:p>
            <a:r>
              <a:rPr lang="en-US" dirty="0" smtClean="0"/>
              <a:t>Wireless System Link Analysis</a:t>
            </a:r>
          </a:p>
          <a:p>
            <a:r>
              <a:rPr lang="en-US" dirty="0" smtClean="0"/>
              <a:t>Multiple Access and Frequency Reuse</a:t>
            </a:r>
            <a:endParaRPr lang="en-US" dirty="0"/>
          </a:p>
        </p:txBody>
      </p:sp>
      <p:sp>
        <p:nvSpPr>
          <p:cNvPr id="4" name="Slide Number Placeholder 3"/>
          <p:cNvSpPr>
            <a:spLocks noGrp="1"/>
          </p:cNvSpPr>
          <p:nvPr>
            <p:ph type="sldNum" sz="quarter" idx="12"/>
          </p:nvPr>
        </p:nvSpPr>
        <p:spPr/>
        <p:txBody>
          <a:bodyPr/>
          <a:lstStyle/>
          <a:p>
            <a:fld id="{25BA54BD-C84D-46CE-8B72-31BFB26ABA43}" type="slidenum">
              <a:rPr lang="en-US" smtClean="0"/>
              <a:t>2</a:t>
            </a:fld>
            <a:endParaRPr lang="en-US"/>
          </a:p>
        </p:txBody>
      </p:sp>
    </p:spTree>
    <p:extLst>
      <p:ext uri="{BB962C8B-B14F-4D97-AF65-F5344CB8AC3E}">
        <p14:creationId xmlns:p14="http://schemas.microsoft.com/office/powerpoint/2010/main" val="28218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Symbol Rate and Bandwidth</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Square wave of width </a:t>
                </a:r>
                <a14:m>
                  <m:oMath xmlns:m="http://schemas.openxmlformats.org/officeDocument/2006/math">
                    <m:r>
                      <a:rPr lang="en-US" b="0" i="1" smtClean="0">
                        <a:latin typeface="Cambria Math"/>
                      </a:rPr>
                      <m:t>𝑇</m:t>
                    </m:r>
                  </m:oMath>
                </a14:m>
                <a:r>
                  <a:rPr lang="en-US" dirty="0" smtClean="0"/>
                  <a:t> seconds has a spectrum that spans over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𝑇</m:t>
                        </m:r>
                      </m:den>
                    </m:f>
                  </m:oMath>
                </a14:m>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Communication systems rarely use square wave. A common practice is Root Raised Cosine (RRC) pulse shape</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4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20</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412" y="2438399"/>
            <a:ext cx="3720932" cy="228329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5376" y="2561513"/>
            <a:ext cx="4391025" cy="2143125"/>
          </a:xfrm>
          <a:prstGeom prst="rect">
            <a:avLst/>
          </a:prstGeom>
        </p:spPr>
      </p:pic>
      <p:sp>
        <p:nvSpPr>
          <p:cNvPr id="7" name="TextBox 6"/>
          <p:cNvSpPr txBox="1"/>
          <p:nvPr/>
        </p:nvSpPr>
        <p:spPr>
          <a:xfrm>
            <a:off x="1827212" y="2057400"/>
            <a:ext cx="6066084" cy="313932"/>
          </a:xfrm>
          <a:prstGeom prst="rect">
            <a:avLst/>
          </a:prstGeom>
          <a:noFill/>
        </p:spPr>
        <p:txBody>
          <a:bodyPr wrap="none" rtlCol="0">
            <a:spAutoFit/>
          </a:bodyPr>
          <a:lstStyle/>
          <a:p>
            <a:pPr>
              <a:lnSpc>
                <a:spcPct val="90000"/>
              </a:lnSpc>
            </a:pPr>
            <a:r>
              <a:rPr lang="en-US" sz="1600" dirty="0" smtClean="0">
                <a:solidFill>
                  <a:schemeClr val="accent6">
                    <a:lumMod val="40000"/>
                    <a:lumOff val="60000"/>
                  </a:schemeClr>
                </a:solidFill>
              </a:rPr>
              <a:t>Time Domain			</a:t>
            </a:r>
            <a:r>
              <a:rPr lang="en-US" sz="1600" dirty="0">
                <a:solidFill>
                  <a:schemeClr val="accent6">
                    <a:lumMod val="40000"/>
                    <a:lumOff val="60000"/>
                  </a:schemeClr>
                </a:solidFill>
              </a:rPr>
              <a:t> </a:t>
            </a:r>
            <a:r>
              <a:rPr lang="en-US" sz="1600" dirty="0" smtClean="0">
                <a:solidFill>
                  <a:schemeClr val="accent6">
                    <a:lumMod val="40000"/>
                    <a:lumOff val="60000"/>
                  </a:schemeClr>
                </a:solidFill>
              </a:rPr>
              <a:t>             Frequency Domain</a:t>
            </a:r>
            <a:endParaRPr lang="en-US" sz="1600" dirty="0">
              <a:solidFill>
                <a:schemeClr val="accent6">
                  <a:lumMod val="40000"/>
                  <a:lumOff val="60000"/>
                </a:schemeClr>
              </a:solidFill>
            </a:endParaRPr>
          </a:p>
        </p:txBody>
      </p:sp>
    </p:spTree>
    <p:extLst>
      <p:ext uri="{BB962C8B-B14F-4D97-AF65-F5344CB8AC3E}">
        <p14:creationId xmlns:p14="http://schemas.microsoft.com/office/powerpoint/2010/main" val="189902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Symbol Rate and Bandwidth</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Raised Cosine Filters with Different Roll-off Factors </a:t>
                </a:r>
                <a14:m>
                  <m:oMath xmlns:m="http://schemas.openxmlformats.org/officeDocument/2006/math">
                    <m:r>
                      <a:rPr lang="en-US" i="1" smtClean="0">
                        <a:latin typeface="Cambria Math"/>
                        <a:ea typeface="Cambria Math"/>
                      </a:rPr>
                      <m:t>𝛼</m:t>
                    </m:r>
                  </m:oMath>
                </a14:m>
                <a:endParaRPr lang="en-US" dirty="0" smtClean="0"/>
              </a:p>
              <a:p>
                <a:endParaRPr lang="en-US" dirty="0"/>
              </a:p>
              <a:p>
                <a:endParaRPr lang="en-US" dirty="0" smtClean="0"/>
              </a:p>
              <a:p>
                <a:endParaRPr lang="en-US" dirty="0"/>
              </a:p>
              <a:p>
                <a:endParaRPr lang="en-US" dirty="0" smtClean="0"/>
              </a:p>
              <a:p>
                <a:pPr marL="0" indent="0">
                  <a:buNone/>
                </a:pPr>
                <a:endParaRPr lang="en-US" dirty="0" smtClean="0"/>
              </a:p>
              <a:p>
                <a:pPr marL="0" indent="0">
                  <a:buNone/>
                </a:pPr>
                <a:endParaRPr lang="en-US" dirty="0" smtClean="0"/>
              </a:p>
              <a:p>
                <a:r>
                  <a:rPr lang="en-US" dirty="0" smtClean="0"/>
                  <a:t>If </a:t>
                </a:r>
                <a14:m>
                  <m:oMath xmlns:m="http://schemas.openxmlformats.org/officeDocument/2006/math">
                    <m:r>
                      <a:rPr lang="en-US" i="1" smtClean="0">
                        <a:latin typeface="Cambria Math"/>
                        <a:ea typeface="Cambria Math"/>
                      </a:rPr>
                      <m:t>𝛼</m:t>
                    </m:r>
                    <m:r>
                      <a:rPr lang="en-US" b="0" i="1" smtClean="0">
                        <a:latin typeface="Cambria Math"/>
                        <a:ea typeface="Cambria Math"/>
                      </a:rPr>
                      <m:t>=0</m:t>
                    </m:r>
                    <m:r>
                      <a:rPr lang="en-US" b="0" i="0" smtClean="0">
                        <a:latin typeface="Cambria Math"/>
                        <a:ea typeface="Cambria Math"/>
                      </a:rPr>
                      <m:t>,</m:t>
                    </m:r>
                  </m:oMath>
                </a14:m>
                <a:r>
                  <a:rPr lang="en-US" dirty="0" smtClean="0"/>
                  <a:t> it is seen that a symbol rate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𝑇</m:t>
                        </m:r>
                      </m:e>
                      <m:sub>
                        <m:r>
                          <a:rPr lang="en-US" b="0" i="1" smtClean="0">
                            <a:latin typeface="Cambria Math"/>
                          </a:rPr>
                          <m:t>𝑆</m:t>
                        </m:r>
                      </m:sub>
                    </m:sSub>
                  </m:oMath>
                </a14:m>
                <a:r>
                  <a:rPr lang="en-US" dirty="0" smtClean="0"/>
                  <a:t> translates to a bandwidth of </a:t>
                </a:r>
                <a14:m>
                  <m:oMath xmlns:m="http://schemas.openxmlformats.org/officeDocument/2006/math">
                    <m:r>
                      <a:rPr lang="en-US" b="0" i="1" smtClean="0">
                        <a:latin typeface="Cambria Math"/>
                      </a:rPr>
                      <m:t>𝐵</m:t>
                    </m:r>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1</m:t>
                        </m:r>
                      </m:num>
                      <m:den>
                        <m:sSub>
                          <m:sSubPr>
                            <m:ctrlPr>
                              <a:rPr lang="en-US" b="0" i="1" smtClean="0">
                                <a:latin typeface="Cambria Math" panose="02040503050406030204" pitchFamily="18" charset="0"/>
                              </a:rPr>
                            </m:ctrlPr>
                          </m:sSubPr>
                          <m:e>
                            <m:r>
                              <a:rPr lang="en-US" b="0" i="1" smtClean="0">
                                <a:latin typeface="Cambria Math"/>
                              </a:rPr>
                              <m:t>𝑇</m:t>
                            </m:r>
                          </m:e>
                          <m:sub>
                            <m:r>
                              <a:rPr lang="en-US" b="0" i="1" smtClean="0">
                                <a:latin typeface="Cambria Math"/>
                              </a:rPr>
                              <m:t>𝑆</m:t>
                            </m:r>
                          </m:sub>
                        </m:sSub>
                      </m:den>
                    </m:f>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𝑅</m:t>
                        </m:r>
                      </m:e>
                      <m:sub>
                        <m:r>
                          <a:rPr lang="en-US" b="0" i="1" smtClean="0">
                            <a:latin typeface="Cambria Math"/>
                          </a:rPr>
                          <m:t>𝑆</m:t>
                        </m:r>
                      </m:sub>
                    </m:sSub>
                  </m:oMath>
                </a14:m>
                <a:endParaRPr lang="en-US" dirty="0" smtClean="0"/>
              </a:p>
              <a:p>
                <a:r>
                  <a:rPr lang="en-US" dirty="0" smtClean="0"/>
                  <a:t>In general, the rule of thumb, for arbitrary </a:t>
                </a:r>
                <a14:m>
                  <m:oMath xmlns:m="http://schemas.openxmlformats.org/officeDocument/2006/math">
                    <m:r>
                      <a:rPr lang="en-US" i="1" smtClean="0">
                        <a:latin typeface="Cambria Math"/>
                        <a:ea typeface="Cambria Math"/>
                      </a:rPr>
                      <m:t>𝛼</m:t>
                    </m:r>
                  </m:oMath>
                </a14:m>
                <a:r>
                  <a:rPr lang="en-US" dirty="0" smtClean="0"/>
                  <a:t> is as follows: </a:t>
                </a:r>
                <a14:m>
                  <m:oMath xmlns:m="http://schemas.openxmlformats.org/officeDocument/2006/math">
                    <m:r>
                      <a:rPr lang="en-US" b="0" i="1" smtClean="0">
                        <a:latin typeface="Cambria Math"/>
                      </a:rPr>
                      <m:t>𝐵</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𝑅</m:t>
                        </m:r>
                      </m:e>
                      <m:sub>
                        <m:r>
                          <a:rPr lang="en-US" b="0" i="1" smtClean="0">
                            <a:latin typeface="Cambria Math"/>
                          </a:rPr>
                          <m:t>𝑆</m:t>
                        </m:r>
                      </m:sub>
                    </m:sSub>
                    <m:r>
                      <a:rPr lang="en-US" b="0" i="1" smtClean="0">
                        <a:latin typeface="Cambria Math"/>
                        <a:ea typeface="Cambria Math"/>
                      </a:rPr>
                      <m:t>×(1+</m:t>
                    </m:r>
                    <m:r>
                      <a:rPr lang="en-US" b="0" i="1" smtClean="0">
                        <a:latin typeface="Cambria Math"/>
                        <a:ea typeface="Cambria Math"/>
                      </a:rPr>
                      <m:t>𝛼</m:t>
                    </m:r>
                    <m:r>
                      <a:rPr lang="en-US" b="0" i="1" smtClean="0">
                        <a:latin typeface="Cambria Math"/>
                        <a:ea typeface="Cambria Math"/>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451" t="-129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21</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696" y="2205777"/>
            <a:ext cx="3316055" cy="251862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2496" y="2218932"/>
            <a:ext cx="3647660" cy="2518623"/>
          </a:xfrm>
          <a:prstGeom prst="rect">
            <a:avLst/>
          </a:prstGeom>
        </p:spPr>
      </p:pic>
      <p:sp>
        <p:nvSpPr>
          <p:cNvPr id="7" name="TextBox 6"/>
          <p:cNvSpPr txBox="1"/>
          <p:nvPr/>
        </p:nvSpPr>
        <p:spPr>
          <a:xfrm>
            <a:off x="1522412" y="1905000"/>
            <a:ext cx="5649303" cy="313932"/>
          </a:xfrm>
          <a:prstGeom prst="rect">
            <a:avLst/>
          </a:prstGeom>
          <a:noFill/>
        </p:spPr>
        <p:txBody>
          <a:bodyPr wrap="none" rtlCol="0">
            <a:spAutoFit/>
          </a:bodyPr>
          <a:lstStyle/>
          <a:p>
            <a:pPr>
              <a:lnSpc>
                <a:spcPct val="90000"/>
              </a:lnSpc>
            </a:pPr>
            <a:r>
              <a:rPr lang="en-US" sz="1600" dirty="0" smtClean="0">
                <a:solidFill>
                  <a:schemeClr val="accent6">
                    <a:lumMod val="40000"/>
                    <a:lumOff val="60000"/>
                  </a:schemeClr>
                </a:solidFill>
              </a:rPr>
              <a:t>Time Domain			</a:t>
            </a:r>
            <a:r>
              <a:rPr lang="en-US" sz="1600" dirty="0">
                <a:solidFill>
                  <a:schemeClr val="accent6">
                    <a:lumMod val="40000"/>
                    <a:lumOff val="60000"/>
                  </a:schemeClr>
                </a:solidFill>
              </a:rPr>
              <a:t> </a:t>
            </a:r>
            <a:r>
              <a:rPr lang="en-US" sz="1600" dirty="0" smtClean="0">
                <a:solidFill>
                  <a:schemeClr val="accent6">
                    <a:lumMod val="40000"/>
                    <a:lumOff val="60000"/>
                  </a:schemeClr>
                </a:solidFill>
              </a:rPr>
              <a:t>Frequency Domain</a:t>
            </a:r>
            <a:endParaRPr lang="en-US" sz="1600" dirty="0">
              <a:solidFill>
                <a:schemeClr val="accent6">
                  <a:lumMod val="40000"/>
                  <a:lumOff val="60000"/>
                </a:schemeClr>
              </a:solidFill>
            </a:endParaRPr>
          </a:p>
        </p:txBody>
      </p:sp>
    </p:spTree>
    <p:extLst>
      <p:ext uri="{BB962C8B-B14F-4D97-AF65-F5344CB8AC3E}">
        <p14:creationId xmlns:p14="http://schemas.microsoft.com/office/powerpoint/2010/main" val="260835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 to Noise Ratio and </a:t>
            </a:r>
            <a:br>
              <a:rPr lang="en-US" dirty="0" smtClean="0"/>
            </a:br>
            <a:r>
              <a:rPr lang="en-US" dirty="0" smtClean="0"/>
              <a:t>Bit Error Rate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5612" y="1295400"/>
                <a:ext cx="10820400" cy="4724400"/>
              </a:xfrm>
            </p:spPr>
            <p:txBody>
              <a:bodyPr>
                <a:normAutofit/>
              </a:bodyPr>
              <a:lstStyle/>
              <a:p>
                <a:r>
                  <a:rPr lang="en-US" dirty="0" smtClean="0"/>
                  <a:t>Performance of communication system is determined by the ratio of the (carrier or) signal power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𝑆</m:t>
                        </m:r>
                      </m:sub>
                    </m:sSub>
                    <m:r>
                      <a:rPr lang="en-US" b="0" i="0" smtClean="0">
                        <a:latin typeface="Cambria Math"/>
                      </a:rPr>
                      <m:t>=</m:t>
                    </m:r>
                    <m:r>
                      <m:rPr>
                        <m:sty m:val="p"/>
                      </m:rPr>
                      <a:rPr lang="en-US" b="0" i="0" smtClean="0">
                        <a:latin typeface="Cambria Math"/>
                      </a:rPr>
                      <m:t>C</m:t>
                    </m:r>
                  </m:oMath>
                </a14:m>
                <a:r>
                  <a:rPr lang="en-US" dirty="0" smtClean="0"/>
                  <a:t> to the noise power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𝑁</m:t>
                        </m:r>
                      </m:sub>
                    </m:sSub>
                    <m:r>
                      <a:rPr lang="en-US" b="0" i="1" smtClean="0">
                        <a:latin typeface="Cambria Math"/>
                      </a:rPr>
                      <m:t>=</m:t>
                    </m:r>
                    <m:r>
                      <a:rPr lang="en-US" b="0" i="1" smtClean="0">
                        <a:latin typeface="Cambria Math"/>
                      </a:rPr>
                      <m:t>𝐶</m:t>
                    </m:r>
                  </m:oMath>
                </a14:m>
                <a:r>
                  <a:rPr lang="en-US" dirty="0" smtClean="0"/>
                  <a:t> at the receiver. This is called SNR or C/N.</a:t>
                </a:r>
              </a:p>
              <a:p>
                <a:pPr marL="0" indent="0">
                  <a:buNone/>
                </a:pPr>
                <a:r>
                  <a:rPr lang="en-US" dirty="0" smtClean="0"/>
                  <a:t>				SNR </a:t>
                </a:r>
                <a14:m>
                  <m:oMath xmlns:m="http://schemas.openxmlformats.org/officeDocument/2006/math">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𝐶</m:t>
                        </m:r>
                      </m:num>
                      <m:den>
                        <m:r>
                          <a:rPr lang="en-US" b="0" i="1" smtClean="0">
                            <a:latin typeface="Cambria Math"/>
                          </a:rPr>
                          <m:t>𝑁</m:t>
                        </m:r>
                      </m:den>
                    </m:f>
                    <m:r>
                      <a:rPr lang="en-US" b="0" i="1" smtClean="0">
                        <a:latin typeface="Cambria Math"/>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𝑆</m:t>
                            </m:r>
                          </m:sub>
                        </m:sSub>
                      </m:num>
                      <m:den>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𝑁</m:t>
                            </m:r>
                          </m:sub>
                        </m:sSub>
                      </m:den>
                    </m:f>
                  </m:oMath>
                </a14:m>
                <a:endParaRPr lang="en-US" dirty="0" smtClean="0"/>
              </a:p>
              <a:p>
                <a:r>
                  <a:rPr lang="en-US" dirty="0" smtClean="0"/>
                  <a:t>There are many different, equivalent, ways of determining how strong the signal is compared to the noise</a:t>
                </a:r>
              </a:p>
              <a:p>
                <a:pPr marL="617220" lvl="1" indent="-342900">
                  <a:buFont typeface="+mj-lt"/>
                  <a:buAutoNum type="arabicPeriod"/>
                </a:pPr>
                <a:r>
                  <a:rPr lang="en-US" dirty="0" smtClean="0"/>
                  <a:t>Power ratio (level difference in time domain): SNR</a:t>
                </a:r>
              </a:p>
              <a:p>
                <a:pPr marL="617220" lvl="1" indent="-342900">
                  <a:buFont typeface="+mj-lt"/>
                  <a:buAutoNum type="arabicPeriod"/>
                </a:pPr>
                <a:r>
                  <a:rPr lang="en-US" dirty="0" smtClean="0"/>
                  <a:t>Energy ratio (level difference in frequency domain):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𝐸</m:t>
                        </m:r>
                      </m:e>
                      <m:sub>
                        <m:r>
                          <a:rPr lang="en-US" b="0" i="1" smtClean="0">
                            <a:latin typeface="Cambria Math"/>
                          </a:rPr>
                          <m:t>𝑆</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0</m:t>
                        </m:r>
                      </m:sub>
                    </m:sSub>
                  </m:oMath>
                </a14:m>
                <a:r>
                  <a:rPr lang="en-US" dirty="0" smtClean="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𝐸</m:t>
                        </m:r>
                      </m:e>
                      <m:sub>
                        <m:r>
                          <a:rPr lang="en-US" b="0" i="1" smtClean="0">
                            <a:latin typeface="Cambria Math"/>
                          </a:rPr>
                          <m:t>𝑏</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0</m:t>
                        </m:r>
                      </m:sub>
                    </m:sSub>
                  </m:oMath>
                </a14:m>
                <a:endParaRPr lang="en-US" dirty="0" smtClean="0"/>
              </a:p>
              <a:p>
                <a:pPr marL="617220" lvl="1" indent="-342900">
                  <a:buFont typeface="+mj-lt"/>
                  <a:buAutoNum type="arabicPeriod"/>
                </a:pPr>
                <a:r>
                  <a:rPr lang="en-US" dirty="0" smtClean="0"/>
                  <a:t>Mixed: </a:t>
                </a:r>
                <a14:m>
                  <m:oMath xmlns:m="http://schemas.openxmlformats.org/officeDocument/2006/math">
                    <m:r>
                      <a:rPr lang="en-US" b="0" i="1" smtClean="0">
                        <a:latin typeface="Cambria Math"/>
                      </a:rPr>
                      <m:t>𝐶</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0</m:t>
                        </m:r>
                      </m:sub>
                    </m:sSub>
                  </m:oMath>
                </a14:m>
                <a:r>
                  <a:rPr lang="en-US" dirty="0" smtClean="0"/>
                  <a:t> </a:t>
                </a:r>
              </a:p>
              <a:p>
                <a:r>
                  <a:rPr lang="en-US" dirty="0" smtClean="0"/>
                  <a:t>How are these related?</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5612" y="1295400"/>
                <a:ext cx="10820400" cy="4724400"/>
              </a:xfrm>
              <a:blipFill rotWithShape="1">
                <a:blip r:embed="rId2"/>
                <a:stretch>
                  <a:fillRect l="-507" t="-129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22</a:t>
            </a:fld>
            <a:endParaRPr lang="en-US"/>
          </a:p>
        </p:txBody>
      </p:sp>
    </p:spTree>
    <p:extLst>
      <p:ext uri="{BB962C8B-B14F-4D97-AF65-F5344CB8AC3E}">
        <p14:creationId xmlns:p14="http://schemas.microsoft.com/office/powerpoint/2010/main" val="193061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5612" y="2438400"/>
            <a:ext cx="11125200" cy="24384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Signal to Noise Ratio and </a:t>
            </a:r>
            <a:br>
              <a:rPr lang="en-US" dirty="0"/>
            </a:br>
            <a:r>
              <a:rPr lang="en-US" dirty="0"/>
              <a:t>Bit Error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How are the different ways of specifying the strength of the signal relative to the strength of the noise related to each other?</a:t>
                </a:r>
              </a:p>
              <a:p>
                <a:endParaRPr lang="en-US" dirty="0" smtClean="0"/>
              </a:p>
              <a:p>
                <a:pPr marL="731520" lvl="1" indent="-457200">
                  <a:buFont typeface="+mj-lt"/>
                  <a:buAutoNum type="arabicPeriod"/>
                </a:pPr>
                <a:r>
                  <a:rPr lang="en-US" sz="2000" dirty="0" smtClean="0">
                    <a:solidFill>
                      <a:schemeClr val="bg1"/>
                    </a:solidFill>
                  </a:rPr>
                  <a:t>As we have seen earlier, signal power </a:t>
                </a:r>
                <a14:m>
                  <m:oMath xmlns:m="http://schemas.openxmlformats.org/officeDocument/2006/math">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a:rPr>
                          <m:t>𝑃</m:t>
                        </m:r>
                      </m:e>
                      <m:sub>
                        <m:r>
                          <a:rPr lang="en-US" sz="2000" i="1">
                            <a:solidFill>
                              <a:schemeClr val="bg1"/>
                            </a:solidFill>
                            <a:latin typeface="Cambria Math"/>
                          </a:rPr>
                          <m:t>𝑆</m:t>
                        </m:r>
                      </m:sub>
                    </m:sSub>
                    <m:r>
                      <a:rPr lang="en-US" sz="2000" i="1">
                        <a:solidFill>
                          <a:schemeClr val="bg1"/>
                        </a:solidFill>
                        <a:latin typeface="Cambria Math"/>
                      </a:rPr>
                      <m:t>=</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a:rPr>
                          <m:t>𝐸</m:t>
                        </m:r>
                      </m:e>
                      <m:sub>
                        <m:r>
                          <a:rPr lang="en-US" sz="2000" i="1">
                            <a:solidFill>
                              <a:schemeClr val="bg1"/>
                            </a:solidFill>
                            <a:latin typeface="Cambria Math"/>
                          </a:rPr>
                          <m:t>𝑆</m:t>
                        </m:r>
                      </m:sub>
                    </m:sSub>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a:rPr>
                          <m:t>𝑅</m:t>
                        </m:r>
                      </m:e>
                      <m:sub>
                        <m:r>
                          <a:rPr lang="en-US" sz="2000" i="1">
                            <a:solidFill>
                              <a:schemeClr val="bg1"/>
                            </a:solidFill>
                            <a:latin typeface="Cambria Math"/>
                          </a:rPr>
                          <m:t>𝑆</m:t>
                        </m:r>
                      </m:sub>
                    </m:sSub>
                  </m:oMath>
                </a14:m>
                <a:r>
                  <a:rPr lang="en-US" sz="2000" dirty="0">
                    <a:solidFill>
                      <a:schemeClr val="bg1"/>
                    </a:solidFill>
                  </a:rPr>
                  <a:t>, where </a:t>
                </a:r>
                <a14:m>
                  <m:oMath xmlns:m="http://schemas.openxmlformats.org/officeDocument/2006/math">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a:rPr>
                          <m:t>𝐸</m:t>
                        </m:r>
                      </m:e>
                      <m:sub>
                        <m:r>
                          <a:rPr lang="en-US" sz="2000" i="1">
                            <a:solidFill>
                              <a:schemeClr val="bg1"/>
                            </a:solidFill>
                            <a:latin typeface="Cambria Math"/>
                          </a:rPr>
                          <m:t>𝑆</m:t>
                        </m:r>
                      </m:sub>
                    </m:sSub>
                  </m:oMath>
                </a14:m>
                <a:r>
                  <a:rPr lang="en-US" sz="2000" dirty="0">
                    <a:solidFill>
                      <a:schemeClr val="bg1"/>
                    </a:solidFill>
                  </a:rPr>
                  <a:t> is the signal energy in </a:t>
                </a:r>
                <a:r>
                  <a:rPr lang="en-US" sz="2000" dirty="0" err="1">
                    <a:solidFill>
                      <a:schemeClr val="bg1"/>
                    </a:solidFill>
                  </a:rPr>
                  <a:t>dBW</a:t>
                </a:r>
                <a:r>
                  <a:rPr lang="en-US" sz="2000" dirty="0">
                    <a:solidFill>
                      <a:schemeClr val="bg1"/>
                    </a:solidFill>
                  </a:rPr>
                  <a:t>/Hz</a:t>
                </a:r>
              </a:p>
              <a:p>
                <a:pPr marL="731520" lvl="1" indent="-457200">
                  <a:buFont typeface="+mj-lt"/>
                  <a:buAutoNum type="arabicPeriod"/>
                </a:pPr>
                <a:r>
                  <a:rPr lang="en-US" sz="2000" dirty="0">
                    <a:solidFill>
                      <a:schemeClr val="bg1"/>
                    </a:solidFill>
                  </a:rPr>
                  <a:t>As we have noted earlier, the noise power </a:t>
                </a:r>
                <a14:m>
                  <m:oMath xmlns:m="http://schemas.openxmlformats.org/officeDocument/2006/math">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a:rPr>
                          <m:t>𝑃</m:t>
                        </m:r>
                      </m:e>
                      <m:sub>
                        <m:r>
                          <a:rPr lang="en-US" sz="2000" i="1">
                            <a:solidFill>
                              <a:schemeClr val="bg1"/>
                            </a:solidFill>
                            <a:latin typeface="Cambria Math"/>
                          </a:rPr>
                          <m:t>𝑁</m:t>
                        </m:r>
                      </m:sub>
                    </m:sSub>
                    <m:r>
                      <a:rPr lang="en-US" sz="2000" i="1">
                        <a:solidFill>
                          <a:schemeClr val="bg1"/>
                        </a:solidFill>
                        <a:latin typeface="Cambria Math"/>
                      </a:rPr>
                      <m:t>=</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a:rPr>
                          <m:t>𝑁</m:t>
                        </m:r>
                      </m:e>
                      <m:sub>
                        <m:r>
                          <a:rPr lang="en-US" sz="2000" i="1">
                            <a:solidFill>
                              <a:schemeClr val="bg1"/>
                            </a:solidFill>
                            <a:latin typeface="Cambria Math"/>
                          </a:rPr>
                          <m:t>0</m:t>
                        </m:r>
                      </m:sub>
                    </m:sSub>
                    <m:r>
                      <a:rPr lang="en-US" sz="2000" i="1">
                        <a:solidFill>
                          <a:schemeClr val="bg1"/>
                        </a:solidFill>
                        <a:latin typeface="Cambria Math"/>
                      </a:rPr>
                      <m:t>𝐵</m:t>
                    </m:r>
                  </m:oMath>
                </a14:m>
                <a:r>
                  <a:rPr lang="en-US" sz="2000" dirty="0">
                    <a:solidFill>
                      <a:schemeClr val="bg1"/>
                    </a:solidFill>
                  </a:rPr>
                  <a:t>, where </a:t>
                </a:r>
                <a14:m>
                  <m:oMath xmlns:m="http://schemas.openxmlformats.org/officeDocument/2006/math">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a:rPr>
                          <m:t>𝑁</m:t>
                        </m:r>
                      </m:e>
                      <m:sub>
                        <m:r>
                          <a:rPr lang="en-US" sz="2000" i="1">
                            <a:solidFill>
                              <a:schemeClr val="bg1"/>
                            </a:solidFill>
                            <a:latin typeface="Cambria Math"/>
                          </a:rPr>
                          <m:t>0</m:t>
                        </m:r>
                      </m:sub>
                    </m:sSub>
                  </m:oMath>
                </a14:m>
                <a:r>
                  <a:rPr lang="en-US" sz="2000" dirty="0">
                    <a:solidFill>
                      <a:schemeClr val="bg1"/>
                    </a:solidFill>
                  </a:rPr>
                  <a:t> is the spectral density of the noise in </a:t>
                </a:r>
                <a:r>
                  <a:rPr lang="en-US" sz="2000" dirty="0" err="1">
                    <a:solidFill>
                      <a:schemeClr val="bg1"/>
                    </a:solidFill>
                  </a:rPr>
                  <a:t>dBW</a:t>
                </a:r>
                <a:r>
                  <a:rPr lang="en-US" sz="2000" dirty="0">
                    <a:solidFill>
                      <a:schemeClr val="bg1"/>
                    </a:solidFill>
                  </a:rPr>
                  <a:t>/Hz</a:t>
                </a:r>
              </a:p>
              <a:p>
                <a:pPr marL="731520" lvl="1" indent="-457200">
                  <a:buFont typeface="+mj-lt"/>
                  <a:buAutoNum type="arabicPeriod"/>
                </a:pPr>
                <a:r>
                  <a:rPr lang="en-US" sz="2000" dirty="0" smtClean="0">
                    <a:solidFill>
                      <a:schemeClr val="bg1"/>
                    </a:solidFill>
                  </a:rPr>
                  <a:t>We have seen that </a:t>
                </a:r>
                <a14:m>
                  <m:oMath xmlns:m="http://schemas.openxmlformats.org/officeDocument/2006/math">
                    <m:r>
                      <a:rPr lang="en-US" sz="2000" b="0" i="1" smtClean="0">
                        <a:solidFill>
                          <a:schemeClr val="bg1"/>
                        </a:solidFill>
                        <a:latin typeface="Cambria Math"/>
                      </a:rPr>
                      <m:t>𝐵</m:t>
                    </m:r>
                    <m:r>
                      <a:rPr lang="en-US" sz="2000" b="0" i="1" smtClean="0">
                        <a:solidFill>
                          <a:schemeClr val="bg1"/>
                        </a:solidFill>
                        <a:latin typeface="Cambria Math"/>
                      </a:rPr>
                      <m:t>=</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a:rPr>
                          <m:t>1+</m:t>
                        </m:r>
                        <m:r>
                          <a:rPr lang="en-US" sz="2000" b="0" i="1" smtClean="0">
                            <a:solidFill>
                              <a:schemeClr val="bg1"/>
                            </a:solidFill>
                            <a:latin typeface="Cambria Math"/>
                            <a:ea typeface="Cambria Math"/>
                          </a:rPr>
                          <m:t>𝛼</m:t>
                        </m:r>
                      </m:e>
                    </m:d>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a:rPr>
                          <m:t>𝑅</m:t>
                        </m:r>
                      </m:e>
                      <m:sub>
                        <m:r>
                          <a:rPr lang="en-US" sz="2000" b="0" i="1" smtClean="0">
                            <a:solidFill>
                              <a:schemeClr val="bg1"/>
                            </a:solidFill>
                            <a:latin typeface="Cambria Math"/>
                          </a:rPr>
                          <m:t>𝑆</m:t>
                        </m:r>
                      </m:sub>
                    </m:sSub>
                  </m:oMath>
                </a14:m>
                <a:r>
                  <a:rPr lang="en-US" sz="2000" dirty="0" smtClean="0">
                    <a:solidFill>
                      <a:schemeClr val="bg1"/>
                    </a:solidFill>
                  </a:rPr>
                  <a:t>. Also</a:t>
                </a:r>
                <a:r>
                  <a:rPr lang="en-US" sz="2000" dirty="0">
                    <a:solidFill>
                      <a:schemeClr val="bg1"/>
                    </a:solidFill>
                  </a:rPr>
                  <a:t>, we have shown that </a:t>
                </a:r>
                <a14:m>
                  <m:oMath xmlns:m="http://schemas.openxmlformats.org/officeDocument/2006/math">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a:rPr>
                          <m:t>𝑅</m:t>
                        </m:r>
                      </m:e>
                      <m:sub>
                        <m:r>
                          <a:rPr lang="en-US" sz="2000" i="1">
                            <a:solidFill>
                              <a:schemeClr val="bg1"/>
                            </a:solidFill>
                            <a:latin typeface="Cambria Math"/>
                          </a:rPr>
                          <m:t>𝑏</m:t>
                        </m:r>
                      </m:sub>
                    </m:sSub>
                    <m:r>
                      <a:rPr lang="en-US" sz="2000" i="1">
                        <a:solidFill>
                          <a:schemeClr val="bg1"/>
                        </a:solidFill>
                        <a:latin typeface="Cambria Math"/>
                      </a:rPr>
                      <m:t>=</m:t>
                    </m:r>
                    <m:r>
                      <a:rPr lang="en-US" sz="2000" i="1">
                        <a:solidFill>
                          <a:schemeClr val="bg1"/>
                        </a:solidFill>
                        <a:latin typeface="Cambria Math"/>
                      </a:rPr>
                      <m:t>𝑟</m:t>
                    </m:r>
                    <m:func>
                      <m:funcPr>
                        <m:ctrlPr>
                          <a:rPr lang="en-US" sz="2000" i="1">
                            <a:solidFill>
                              <a:schemeClr val="bg1"/>
                            </a:solidFill>
                            <a:latin typeface="Cambria Math" panose="02040503050406030204" pitchFamily="18" charset="0"/>
                          </a:rPr>
                        </m:ctrlPr>
                      </m:funcPr>
                      <m:fName>
                        <m:sSub>
                          <m:sSubPr>
                            <m:ctrlPr>
                              <a:rPr lang="en-US" sz="2000" i="1">
                                <a:solidFill>
                                  <a:schemeClr val="bg1"/>
                                </a:solidFill>
                                <a:latin typeface="Cambria Math" panose="02040503050406030204" pitchFamily="18" charset="0"/>
                              </a:rPr>
                            </m:ctrlPr>
                          </m:sSubPr>
                          <m:e>
                            <m:r>
                              <m:rPr>
                                <m:sty m:val="p"/>
                              </m:rPr>
                              <a:rPr lang="en-US" sz="2000">
                                <a:solidFill>
                                  <a:schemeClr val="bg1"/>
                                </a:solidFill>
                                <a:latin typeface="Cambria Math"/>
                              </a:rPr>
                              <m:t>log</m:t>
                            </m:r>
                          </m:e>
                          <m:sub>
                            <m:r>
                              <a:rPr lang="en-US" sz="2000" i="1">
                                <a:solidFill>
                                  <a:schemeClr val="bg1"/>
                                </a:solidFill>
                                <a:latin typeface="Cambria Math"/>
                              </a:rPr>
                              <m:t>2</m:t>
                            </m:r>
                          </m:sub>
                        </m:sSub>
                      </m:fName>
                      <m:e>
                        <m:r>
                          <a:rPr lang="en-US" sz="2000" i="1">
                            <a:solidFill>
                              <a:schemeClr val="bg1"/>
                            </a:solidFill>
                            <a:latin typeface="Cambria Math"/>
                          </a:rPr>
                          <m:t>𝑘</m:t>
                        </m:r>
                      </m:e>
                    </m:func>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a:rPr>
                          <m:t>𝑅</m:t>
                        </m:r>
                      </m:e>
                      <m:sub>
                        <m:r>
                          <a:rPr lang="en-US" sz="2000" i="1">
                            <a:solidFill>
                              <a:schemeClr val="bg1"/>
                            </a:solidFill>
                            <a:latin typeface="Cambria Math"/>
                          </a:rPr>
                          <m:t>𝑆</m:t>
                        </m:r>
                      </m:sub>
                    </m:sSub>
                  </m:oMath>
                </a14:m>
                <a:r>
                  <a:rPr lang="en-US" sz="2000" dirty="0">
                    <a:solidFill>
                      <a:schemeClr val="bg1"/>
                    </a:solidFill>
                  </a:rPr>
                  <a:t>. </a:t>
                </a:r>
                <a:endParaRPr lang="en-US" sz="2000" dirty="0" smtClean="0">
                  <a:solidFill>
                    <a:schemeClr val="bg1"/>
                  </a:solidFill>
                </a:endParaRPr>
              </a:p>
              <a:p>
                <a:pPr marL="731520" lvl="1" indent="-457200">
                  <a:buFont typeface="+mj-lt"/>
                  <a:buAutoNum type="arabicPeriod"/>
                </a:pPr>
                <a:r>
                  <a:rPr lang="en-US" sz="2000" dirty="0" smtClean="0">
                    <a:solidFill>
                      <a:schemeClr val="bg1"/>
                    </a:solidFill>
                  </a:rPr>
                  <a:t>Similarly</a:t>
                </a:r>
                <a:r>
                  <a:rPr lang="en-US" sz="2000" dirty="0">
                    <a:solidFill>
                      <a:schemeClr val="bg1"/>
                    </a:solidFill>
                  </a:rPr>
                  <a:t>, it can be shown that </a:t>
                </a:r>
                <a14:m>
                  <m:oMath xmlns:m="http://schemas.openxmlformats.org/officeDocument/2006/math">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a:rPr>
                          <m:t>𝐸</m:t>
                        </m:r>
                      </m:e>
                      <m:sub>
                        <m:r>
                          <a:rPr lang="en-US" sz="2000" i="1">
                            <a:solidFill>
                              <a:schemeClr val="bg1"/>
                            </a:solidFill>
                            <a:latin typeface="Cambria Math"/>
                          </a:rPr>
                          <m:t>𝑏</m:t>
                        </m:r>
                      </m:sub>
                    </m:sSub>
                    <m:r>
                      <a:rPr lang="en-US" sz="2000" i="1">
                        <a:solidFill>
                          <a:schemeClr val="bg1"/>
                        </a:solidFill>
                        <a:latin typeface="Cambria Math"/>
                      </a:rPr>
                      <m:t>=</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a:rPr>
                          <m:t>𝐸</m:t>
                        </m:r>
                      </m:e>
                      <m:sub>
                        <m:r>
                          <a:rPr lang="en-US" sz="2000" i="1">
                            <a:solidFill>
                              <a:schemeClr val="bg1"/>
                            </a:solidFill>
                            <a:latin typeface="Cambria Math"/>
                          </a:rPr>
                          <m:t>𝑆</m:t>
                        </m:r>
                      </m:sub>
                    </m:sSub>
                    <m:r>
                      <a:rPr lang="en-US" sz="2000" i="1">
                        <a:solidFill>
                          <a:schemeClr val="bg1"/>
                        </a:solidFill>
                        <a:latin typeface="Cambria Math"/>
                      </a:rPr>
                      <m:t>/</m:t>
                    </m:r>
                    <m:d>
                      <m:dPr>
                        <m:ctrlPr>
                          <a:rPr lang="en-US" sz="2000" i="1">
                            <a:solidFill>
                              <a:schemeClr val="bg1"/>
                            </a:solidFill>
                            <a:latin typeface="Cambria Math" panose="02040503050406030204" pitchFamily="18" charset="0"/>
                          </a:rPr>
                        </m:ctrlPr>
                      </m:dPr>
                      <m:e>
                        <m:r>
                          <a:rPr lang="en-US" sz="2000" i="1">
                            <a:solidFill>
                              <a:schemeClr val="bg1"/>
                            </a:solidFill>
                            <a:latin typeface="Cambria Math"/>
                          </a:rPr>
                          <m:t>𝑟</m:t>
                        </m:r>
                        <m:func>
                          <m:funcPr>
                            <m:ctrlPr>
                              <a:rPr lang="en-US" sz="2000" i="1">
                                <a:solidFill>
                                  <a:schemeClr val="bg1"/>
                                </a:solidFill>
                                <a:latin typeface="Cambria Math" panose="02040503050406030204" pitchFamily="18" charset="0"/>
                              </a:rPr>
                            </m:ctrlPr>
                          </m:funcPr>
                          <m:fName>
                            <m:sSub>
                              <m:sSubPr>
                                <m:ctrlPr>
                                  <a:rPr lang="en-US" sz="2000" i="1">
                                    <a:solidFill>
                                      <a:schemeClr val="bg1"/>
                                    </a:solidFill>
                                    <a:latin typeface="Cambria Math" panose="02040503050406030204" pitchFamily="18" charset="0"/>
                                  </a:rPr>
                                </m:ctrlPr>
                              </m:sSubPr>
                              <m:e>
                                <m:r>
                                  <m:rPr>
                                    <m:sty m:val="p"/>
                                  </m:rPr>
                                  <a:rPr lang="en-US" sz="2000">
                                    <a:solidFill>
                                      <a:schemeClr val="bg1"/>
                                    </a:solidFill>
                                    <a:latin typeface="Cambria Math"/>
                                  </a:rPr>
                                  <m:t>log</m:t>
                                </m:r>
                              </m:e>
                              <m:sub>
                                <m:r>
                                  <a:rPr lang="en-US" sz="2000" i="1">
                                    <a:solidFill>
                                      <a:schemeClr val="bg1"/>
                                    </a:solidFill>
                                    <a:latin typeface="Cambria Math"/>
                                  </a:rPr>
                                  <m:t>2</m:t>
                                </m:r>
                              </m:sub>
                            </m:sSub>
                          </m:fName>
                          <m:e>
                            <m:r>
                              <a:rPr lang="en-US" sz="2000" i="1">
                                <a:solidFill>
                                  <a:schemeClr val="bg1"/>
                                </a:solidFill>
                                <a:latin typeface="Cambria Math"/>
                              </a:rPr>
                              <m:t>𝑘</m:t>
                            </m:r>
                          </m:e>
                        </m:func>
                      </m:e>
                    </m:d>
                  </m:oMath>
                </a14:m>
                <a:endParaRPr lang="en-US" sz="2000" dirty="0" smtClean="0">
                  <a:solidFill>
                    <a:schemeClr val="bg1"/>
                  </a:solidFill>
                </a:endParaRPr>
              </a:p>
              <a:p>
                <a:pPr marL="731520" lvl="1" indent="-457200">
                  <a:buFont typeface="+mj-lt"/>
                  <a:buAutoNum type="arabicPeriod"/>
                </a:pPr>
                <a:r>
                  <a:rPr lang="en-US" sz="2000" dirty="0" smtClean="0">
                    <a:solidFill>
                      <a:schemeClr val="bg1"/>
                    </a:solidFill>
                  </a:rPr>
                  <a:t>Thus</a:t>
                </a:r>
                <a:r>
                  <a:rPr lang="en-US" sz="2000" dirty="0">
                    <a:solidFill>
                      <a:schemeClr val="bg1"/>
                    </a:solidFill>
                  </a:rPr>
                  <a:t>, </a:t>
                </a:r>
                <a14:m>
                  <m:oMath xmlns:m="http://schemas.openxmlformats.org/officeDocument/2006/math">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a:rPr>
                          <m:t>𝐸</m:t>
                        </m:r>
                      </m:e>
                      <m:sub>
                        <m:r>
                          <a:rPr lang="en-US" sz="2000" i="1">
                            <a:solidFill>
                              <a:schemeClr val="bg1"/>
                            </a:solidFill>
                            <a:latin typeface="Cambria Math"/>
                          </a:rPr>
                          <m:t>𝑆</m:t>
                        </m:r>
                      </m:sub>
                    </m:sSub>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a:rPr>
                          <m:t>𝑅</m:t>
                        </m:r>
                      </m:e>
                      <m:sub>
                        <m:r>
                          <a:rPr lang="en-US" sz="2000" i="1">
                            <a:solidFill>
                              <a:schemeClr val="bg1"/>
                            </a:solidFill>
                            <a:latin typeface="Cambria Math"/>
                          </a:rPr>
                          <m:t>𝑆</m:t>
                        </m:r>
                      </m:sub>
                    </m:sSub>
                    <m:r>
                      <a:rPr lang="en-US" sz="2000" i="1">
                        <a:solidFill>
                          <a:schemeClr val="bg1"/>
                        </a:solidFill>
                        <a:latin typeface="Cambria Math"/>
                      </a:rPr>
                      <m:t>=</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a:rPr>
                          <m:t>𝐸</m:t>
                        </m:r>
                      </m:e>
                      <m:sub>
                        <m:r>
                          <a:rPr lang="en-US" sz="2000" i="1">
                            <a:solidFill>
                              <a:schemeClr val="bg1"/>
                            </a:solidFill>
                            <a:latin typeface="Cambria Math"/>
                          </a:rPr>
                          <m:t>𝑏</m:t>
                        </m:r>
                      </m:sub>
                    </m:sSub>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a:rPr>
                          <m:t>𝑅</m:t>
                        </m:r>
                      </m:e>
                      <m:sub>
                        <m:r>
                          <a:rPr lang="en-US" sz="2000" i="1">
                            <a:solidFill>
                              <a:schemeClr val="bg1"/>
                            </a:solidFill>
                            <a:latin typeface="Cambria Math"/>
                          </a:rPr>
                          <m:t>𝑏</m:t>
                        </m:r>
                      </m:sub>
                    </m:sSub>
                  </m:oMath>
                </a14:m>
                <a:endParaRPr lang="en-US" sz="2000" dirty="0" smtClean="0">
                  <a:solidFill>
                    <a:schemeClr val="bg1"/>
                  </a:solidFill>
                </a:endParaRPr>
              </a:p>
              <a:p>
                <a:pPr marL="731520" lvl="1" indent="-457200">
                  <a:buFont typeface="+mj-lt"/>
                  <a:buAutoNum type="arabicPeriod"/>
                </a:pPr>
                <a:endParaRPr lang="en-US" sz="2000" dirty="0">
                  <a:solidFill>
                    <a:schemeClr val="bg1"/>
                  </a:solidFill>
                </a:endParaRPr>
              </a:p>
              <a:p>
                <a:r>
                  <a:rPr lang="en-US" dirty="0"/>
                  <a:t>Using the </a:t>
                </a:r>
                <a:r>
                  <a:rPr lang="en-US" dirty="0" smtClean="0"/>
                  <a:t>above relationships, we can convert one metric of SNR to another</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451" t="-129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23</a:t>
            </a:fld>
            <a:endParaRPr lang="en-US"/>
          </a:p>
        </p:txBody>
      </p:sp>
    </p:spTree>
    <p:extLst>
      <p:ext uri="{BB962C8B-B14F-4D97-AF65-F5344CB8AC3E}">
        <p14:creationId xmlns:p14="http://schemas.microsoft.com/office/powerpoint/2010/main" val="2213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Signal to Noise Ratio and </a:t>
            </a:r>
            <a:br>
              <a:rPr lang="en-US" dirty="0"/>
            </a:br>
            <a:r>
              <a:rPr lang="en-US" dirty="0"/>
              <a:t>Bit Error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Therefore, </a:t>
                </a:r>
                <a:endParaRPr lang="en-US"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a:rPr>
                        <m:t>𝑆𝑁𝑅</m:t>
                      </m:r>
                      <m:r>
                        <a:rPr lang="en-US" i="1">
                          <a:latin typeface="Cambria Math"/>
                        </a:rPr>
                        <m:t>=</m:t>
                      </m:r>
                      <m:f>
                        <m:fPr>
                          <m:ctrlPr>
                            <a:rPr lang="en-US" i="1">
                              <a:latin typeface="Cambria Math" panose="02040503050406030204" pitchFamily="18" charset="0"/>
                            </a:rPr>
                          </m:ctrlPr>
                        </m:fPr>
                        <m:num>
                          <m:r>
                            <a:rPr lang="en-US" i="1">
                              <a:latin typeface="Cambria Math"/>
                            </a:rPr>
                            <m:t>𝐶</m:t>
                          </m:r>
                        </m:num>
                        <m:den>
                          <m:r>
                            <a:rPr lang="en-US" i="1">
                              <a:latin typeface="Cambria Math"/>
                            </a:rPr>
                            <m:t>𝑁</m:t>
                          </m:r>
                        </m:den>
                      </m:f>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𝑃</m:t>
                              </m:r>
                            </m:e>
                            <m:sub>
                              <m:r>
                                <a:rPr lang="en-US" i="1">
                                  <a:latin typeface="Cambria Math"/>
                                </a:rPr>
                                <m:t>𝑆</m:t>
                              </m:r>
                            </m:sub>
                          </m:sSub>
                        </m:num>
                        <m:den>
                          <m:sSub>
                            <m:sSubPr>
                              <m:ctrlPr>
                                <a:rPr lang="en-US" i="1">
                                  <a:latin typeface="Cambria Math" panose="02040503050406030204" pitchFamily="18" charset="0"/>
                                </a:rPr>
                              </m:ctrlPr>
                            </m:sSubPr>
                            <m:e>
                              <m:r>
                                <a:rPr lang="en-US" i="1">
                                  <a:latin typeface="Cambria Math"/>
                                </a:rPr>
                                <m:t>𝑃</m:t>
                              </m:r>
                            </m:e>
                            <m:sub>
                              <m:r>
                                <a:rPr lang="en-US" i="1">
                                  <a:latin typeface="Cambria Math"/>
                                </a:rPr>
                                <m:t>𝑁</m:t>
                              </m:r>
                            </m:sub>
                          </m:sSub>
                        </m:den>
                      </m:f>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𝐸</m:t>
                              </m:r>
                            </m:e>
                            <m:sub>
                              <m:r>
                                <a:rPr lang="en-US" i="1">
                                  <a:latin typeface="Cambria Math"/>
                                </a:rPr>
                                <m:t>𝑆</m:t>
                              </m:r>
                            </m:sub>
                          </m:sSub>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num>
                        <m:den>
                          <m:sSub>
                            <m:sSubPr>
                              <m:ctrlPr>
                                <a:rPr lang="en-US" i="1">
                                  <a:latin typeface="Cambria Math" panose="02040503050406030204" pitchFamily="18" charset="0"/>
                                </a:rPr>
                              </m:ctrlPr>
                            </m:sSubPr>
                            <m:e>
                              <m:r>
                                <a:rPr lang="en-US" i="1">
                                  <a:latin typeface="Cambria Math"/>
                                </a:rPr>
                                <m:t>𝑁</m:t>
                              </m:r>
                            </m:e>
                            <m:sub>
                              <m:r>
                                <a:rPr lang="en-US" i="1">
                                  <a:latin typeface="Cambria Math"/>
                                </a:rPr>
                                <m:t>0</m:t>
                              </m:r>
                            </m:sub>
                          </m:sSub>
                          <m:r>
                            <a:rPr lang="en-US" i="1">
                              <a:latin typeface="Cambria Math"/>
                            </a:rPr>
                            <m:t>𝐵</m:t>
                          </m:r>
                        </m:den>
                      </m:f>
                      <m:r>
                        <a:rPr lang="en-US" i="1">
                          <a:latin typeface="Cambria Math"/>
                        </a:rPr>
                        <m:t>=</m:t>
                      </m:r>
                      <m:f>
                        <m:fPr>
                          <m:ctrlPr>
                            <a:rPr lang="en-US" i="1" smtClean="0">
                              <a:latin typeface="Cambria Math" panose="02040503050406030204" pitchFamily="18" charset="0"/>
                            </a:rPr>
                          </m:ctrlPr>
                        </m:fPr>
                        <m:num>
                          <m:r>
                            <a:rPr lang="en-US" b="0" i="1" smtClean="0">
                              <a:latin typeface="Cambria Math"/>
                            </a:rPr>
                            <m:t>1</m:t>
                          </m:r>
                        </m:num>
                        <m:den>
                          <m:r>
                            <a:rPr lang="en-US" b="0" i="1" smtClean="0">
                              <a:latin typeface="Cambria Math"/>
                            </a:rPr>
                            <m:t>𝐵</m:t>
                          </m:r>
                        </m:den>
                      </m:f>
                      <m:r>
                        <a:rPr lang="en-US" i="1" smtClean="0">
                          <a:latin typeface="Cambria Math"/>
                          <a:ea typeface="Cambria Math"/>
                        </a:rPr>
                        <m:t>×</m:t>
                      </m:r>
                      <m:f>
                        <m:fPr>
                          <m:ctrlPr>
                            <a:rPr lang="en-US" i="1" smtClean="0">
                              <a:latin typeface="Cambria Math" panose="02040503050406030204" pitchFamily="18" charset="0"/>
                              <a:ea typeface="Cambria Math"/>
                            </a:rPr>
                          </m:ctrlPr>
                        </m:fPr>
                        <m:num>
                          <m:r>
                            <a:rPr lang="en-US" b="0" i="1" smtClean="0">
                              <a:latin typeface="Cambria Math"/>
                              <a:ea typeface="Cambria Math"/>
                            </a:rPr>
                            <m:t>𝐶</m:t>
                          </m:r>
                        </m:num>
                        <m:den>
                          <m:sSub>
                            <m:sSubPr>
                              <m:ctrlPr>
                                <a:rPr lang="en-US" b="0" i="1" smtClean="0">
                                  <a:latin typeface="Cambria Math" panose="02040503050406030204" pitchFamily="18" charset="0"/>
                                  <a:ea typeface="Cambria Math"/>
                                </a:rPr>
                              </m:ctrlPr>
                            </m:sSubPr>
                            <m:e>
                              <m:r>
                                <a:rPr lang="en-US" b="0" i="1" smtClean="0">
                                  <a:latin typeface="Cambria Math"/>
                                  <a:ea typeface="Cambria Math"/>
                                </a:rPr>
                                <m:t>𝑁</m:t>
                              </m:r>
                            </m:e>
                            <m:sub>
                              <m:r>
                                <a:rPr lang="en-US" b="0" i="1" smtClean="0">
                                  <a:latin typeface="Cambria Math"/>
                                  <a:ea typeface="Cambria Math"/>
                                </a:rPr>
                                <m:t>0</m:t>
                              </m:r>
                            </m:sub>
                          </m:sSub>
                        </m:den>
                      </m:f>
                      <m:r>
                        <a:rPr lang="en-US" b="0" i="1" smtClean="0">
                          <a:latin typeface="Cambria Math"/>
                          <a:ea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𝐸</m:t>
                              </m:r>
                            </m:e>
                            <m:sub>
                              <m:r>
                                <a:rPr lang="en-US" i="1">
                                  <a:latin typeface="Cambria Math"/>
                                </a:rPr>
                                <m:t>𝑆</m:t>
                              </m:r>
                            </m:sub>
                          </m:sSub>
                        </m:num>
                        <m:den>
                          <m:d>
                            <m:dPr>
                              <m:ctrlPr>
                                <a:rPr lang="en-US" i="1">
                                  <a:latin typeface="Cambria Math" panose="02040503050406030204" pitchFamily="18" charset="0"/>
                                </a:rPr>
                              </m:ctrlPr>
                            </m:dPr>
                            <m:e>
                              <m:r>
                                <a:rPr lang="en-US" i="1">
                                  <a:latin typeface="Cambria Math"/>
                                </a:rPr>
                                <m:t>1+</m:t>
                              </m:r>
                              <m:r>
                                <a:rPr lang="en-US" i="1">
                                  <a:latin typeface="Cambria Math"/>
                                  <a:ea typeface="Cambria Math"/>
                                </a:rPr>
                                <m:t>𝛼</m:t>
                              </m:r>
                            </m:e>
                          </m:d>
                          <m:sSub>
                            <m:sSubPr>
                              <m:ctrlPr>
                                <a:rPr lang="en-US" i="1">
                                  <a:latin typeface="Cambria Math" panose="02040503050406030204" pitchFamily="18" charset="0"/>
                                </a:rPr>
                              </m:ctrlPr>
                            </m:sSubPr>
                            <m:e>
                              <m:r>
                                <a:rPr lang="en-US" i="1">
                                  <a:latin typeface="Cambria Math"/>
                                </a:rPr>
                                <m:t>𝑁</m:t>
                              </m:r>
                            </m:e>
                            <m:sub>
                              <m:r>
                                <a:rPr lang="en-US" i="1">
                                  <a:latin typeface="Cambria Math"/>
                                </a:rPr>
                                <m:t>0</m:t>
                              </m:r>
                            </m:sub>
                          </m:sSub>
                        </m:den>
                      </m:f>
                      <m:r>
                        <a:rPr lang="en-US" b="0" i="1" smtClean="0">
                          <a:latin typeface="Cambria Math"/>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a:rPr>
                                <m:t>𝐸</m:t>
                              </m:r>
                            </m:e>
                            <m:sub>
                              <m:r>
                                <a:rPr lang="en-US" b="0" i="1" smtClean="0">
                                  <a:latin typeface="Cambria Math"/>
                                </a:rPr>
                                <m:t>𝑏</m:t>
                              </m:r>
                            </m:sub>
                          </m:sSub>
                          <m:sSub>
                            <m:sSubPr>
                              <m:ctrlPr>
                                <a:rPr lang="en-US" b="0" i="1" smtClean="0">
                                  <a:latin typeface="Cambria Math" panose="02040503050406030204" pitchFamily="18" charset="0"/>
                                </a:rPr>
                              </m:ctrlPr>
                            </m:sSubPr>
                            <m:e>
                              <m:r>
                                <a:rPr lang="en-US" b="0" i="1" smtClean="0">
                                  <a:latin typeface="Cambria Math"/>
                                </a:rPr>
                                <m:t>𝑅</m:t>
                              </m:r>
                            </m:e>
                            <m:sub>
                              <m:r>
                                <a:rPr lang="en-US" b="0" i="1" smtClean="0">
                                  <a:latin typeface="Cambria Math"/>
                                </a:rPr>
                                <m:t>𝑏</m:t>
                              </m:r>
                            </m:sub>
                          </m:sSub>
                        </m:num>
                        <m:den>
                          <m:d>
                            <m:dPr>
                              <m:ctrlPr>
                                <a:rPr lang="en-US" b="0" i="1" smtClean="0">
                                  <a:latin typeface="Cambria Math" panose="02040503050406030204" pitchFamily="18" charset="0"/>
                                </a:rPr>
                              </m:ctrlPr>
                            </m:dPr>
                            <m:e>
                              <m:r>
                                <a:rPr lang="en-US" b="0" i="1" smtClean="0">
                                  <a:latin typeface="Cambria Math"/>
                                </a:rPr>
                                <m:t>1+</m:t>
                              </m:r>
                              <m:r>
                                <a:rPr lang="en-US" b="0" i="1" smtClean="0">
                                  <a:latin typeface="Cambria Math"/>
                                  <a:ea typeface="Cambria Math"/>
                                </a:rPr>
                                <m:t>𝛼</m:t>
                              </m:r>
                            </m:e>
                          </m:d>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0</m:t>
                              </m:r>
                            </m:sub>
                          </m:sSub>
                          <m:sSub>
                            <m:sSubPr>
                              <m:ctrlPr>
                                <a:rPr lang="en-US" b="0" i="1" smtClean="0">
                                  <a:latin typeface="Cambria Math" panose="02040503050406030204" pitchFamily="18" charset="0"/>
                                </a:rPr>
                              </m:ctrlPr>
                            </m:sSubPr>
                            <m:e>
                              <m:r>
                                <a:rPr lang="en-US" b="0" i="1" smtClean="0">
                                  <a:latin typeface="Cambria Math"/>
                                </a:rPr>
                                <m:t>𝑅</m:t>
                              </m:r>
                            </m:e>
                            <m:sub>
                              <m:r>
                                <a:rPr lang="en-US" b="0" i="1" smtClean="0">
                                  <a:latin typeface="Cambria Math"/>
                                </a:rPr>
                                <m:t>𝑆</m:t>
                              </m:r>
                            </m:sub>
                          </m:sSub>
                        </m:den>
                      </m:f>
                      <m:r>
                        <a:rPr lang="en-US" b="0" i="1" smtClean="0">
                          <a:latin typeface="Cambria Math"/>
                        </a:rPr>
                        <m:t>=</m:t>
                      </m:r>
                      <m:f>
                        <m:fPr>
                          <m:ctrlPr>
                            <a:rPr lang="en-US" b="0" i="1" smtClean="0">
                              <a:latin typeface="Cambria Math" panose="02040503050406030204" pitchFamily="18" charset="0"/>
                            </a:rPr>
                          </m:ctrlPr>
                        </m:fPr>
                        <m:num>
                          <m:r>
                            <a:rPr lang="en-US" i="1">
                              <a:latin typeface="Cambria Math"/>
                              <a:ea typeface="Cambria Math"/>
                            </a:rPr>
                            <m:t>𝑟</m:t>
                          </m:r>
                          <m:func>
                            <m:funcPr>
                              <m:ctrlPr>
                                <a:rPr lang="en-US" i="1">
                                  <a:latin typeface="Cambria Math" panose="02040503050406030204" pitchFamily="18" charset="0"/>
                                  <a:ea typeface="Cambria Math"/>
                                </a:rPr>
                              </m:ctrlPr>
                            </m:funcPr>
                            <m:fName>
                              <m:sSub>
                                <m:sSubPr>
                                  <m:ctrlPr>
                                    <a:rPr lang="en-US" i="1">
                                      <a:latin typeface="Cambria Math" panose="02040503050406030204" pitchFamily="18" charset="0"/>
                                      <a:ea typeface="Cambria Math"/>
                                    </a:rPr>
                                  </m:ctrlPr>
                                </m:sSubPr>
                                <m:e>
                                  <m:r>
                                    <m:rPr>
                                      <m:sty m:val="p"/>
                                    </m:rPr>
                                    <a:rPr lang="en-US">
                                      <a:latin typeface="Cambria Math"/>
                                      <a:ea typeface="Cambria Math"/>
                                    </a:rPr>
                                    <m:t>log</m:t>
                                  </m:r>
                                </m:e>
                                <m:sub>
                                  <m:r>
                                    <a:rPr lang="en-US" i="1">
                                      <a:latin typeface="Cambria Math"/>
                                      <a:ea typeface="Cambria Math"/>
                                    </a:rPr>
                                    <m:t>2</m:t>
                                  </m:r>
                                </m:sub>
                              </m:sSub>
                            </m:fName>
                            <m:e>
                              <m:r>
                                <a:rPr lang="en-US" i="1">
                                  <a:latin typeface="Cambria Math"/>
                                  <a:ea typeface="Cambria Math"/>
                                </a:rPr>
                                <m:t>𝑘</m:t>
                              </m:r>
                              <m:r>
                                <a:rPr lang="en-US" i="1">
                                  <a:latin typeface="Cambria Math"/>
                                  <a:ea typeface="Cambria Math"/>
                                </a:rPr>
                                <m:t> </m:t>
                              </m:r>
                            </m:e>
                          </m:func>
                        </m:num>
                        <m:den>
                          <m:d>
                            <m:dPr>
                              <m:ctrlPr>
                                <a:rPr lang="en-US" i="1">
                                  <a:latin typeface="Cambria Math" panose="02040503050406030204" pitchFamily="18" charset="0"/>
                                </a:rPr>
                              </m:ctrlPr>
                            </m:dPr>
                            <m:e>
                              <m:r>
                                <a:rPr lang="en-US" i="1">
                                  <a:latin typeface="Cambria Math"/>
                                </a:rPr>
                                <m:t>1+</m:t>
                              </m:r>
                              <m:r>
                                <a:rPr lang="en-US" i="1">
                                  <a:latin typeface="Cambria Math"/>
                                  <a:ea typeface="Cambria Math"/>
                                </a:rPr>
                                <m:t>𝛼</m:t>
                              </m:r>
                            </m:e>
                          </m:d>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a:rPr>
                                <m:t>𝐸</m:t>
                              </m:r>
                            </m:e>
                            <m:sub>
                              <m:r>
                                <a:rPr lang="en-US" b="0" i="1" smtClean="0">
                                  <a:latin typeface="Cambria Math"/>
                                </a:rPr>
                                <m:t>𝑏</m:t>
                              </m:r>
                            </m:sub>
                          </m:sSub>
                        </m:num>
                        <m:den>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0</m:t>
                              </m:r>
                            </m:sub>
                          </m:sSub>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07" t="-141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24</a:t>
            </a:fld>
            <a:endParaRPr lang="en-US"/>
          </a:p>
        </p:txBody>
      </p:sp>
      <p:sp>
        <p:nvSpPr>
          <p:cNvPr id="5" name="Rectangle 4"/>
          <p:cNvSpPr/>
          <p:nvPr/>
        </p:nvSpPr>
        <p:spPr>
          <a:xfrm>
            <a:off x="760412" y="2819400"/>
            <a:ext cx="10515600" cy="313932"/>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graphicFrame>
            <p:nvGraphicFramePr>
              <p:cNvPr id="6" name="Table 5"/>
              <p:cNvGraphicFramePr>
                <a:graphicFrameLocks noGrp="1"/>
              </p:cNvGraphicFramePr>
              <p:nvPr>
                <p:extLst>
                  <p:ext uri="{D42A27DB-BD31-4B8C-83A1-F6EECF244321}">
                    <p14:modId xmlns:p14="http://schemas.microsoft.com/office/powerpoint/2010/main" val="539923511"/>
                  </p:ext>
                </p:extLst>
              </p:nvPr>
            </p:nvGraphicFramePr>
            <p:xfrm>
              <a:off x="760412" y="3133332"/>
              <a:ext cx="10515599" cy="3397441"/>
            </p:xfrm>
            <a:graphic>
              <a:graphicData uri="http://schemas.openxmlformats.org/drawingml/2006/table">
                <a:tbl>
                  <a:tblPr firstRow="1" bandRow="1">
                    <a:tableStyleId>{6E25E649-3F16-4E02-A733-19D2CDBF48F0}</a:tableStyleId>
                  </a:tblPr>
                  <a:tblGrid>
                    <a:gridCol w="410873">
                      <a:extLst>
                        <a:ext uri="{9D8B030D-6E8A-4147-A177-3AD203B41FA5}">
                          <a16:colId xmlns:a16="http://schemas.microsoft.com/office/drawing/2014/main" val="20000"/>
                        </a:ext>
                      </a:extLst>
                    </a:gridCol>
                    <a:gridCol w="1249485">
                      <a:extLst>
                        <a:ext uri="{9D8B030D-6E8A-4147-A177-3AD203B41FA5}">
                          <a16:colId xmlns:a16="http://schemas.microsoft.com/office/drawing/2014/main" val="20001"/>
                        </a:ext>
                      </a:extLst>
                    </a:gridCol>
                    <a:gridCol w="2073442">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gridCol w="1905000">
                      <a:extLst>
                        <a:ext uri="{9D8B030D-6E8A-4147-A177-3AD203B41FA5}">
                          <a16:colId xmlns:a16="http://schemas.microsoft.com/office/drawing/2014/main" val="20004"/>
                        </a:ext>
                      </a:extLst>
                    </a:gridCol>
                    <a:gridCol w="2819399">
                      <a:extLst>
                        <a:ext uri="{9D8B030D-6E8A-4147-A177-3AD203B41FA5}">
                          <a16:colId xmlns:a16="http://schemas.microsoft.com/office/drawing/2014/main" val="20005"/>
                        </a:ext>
                      </a:extLst>
                    </a:gridCol>
                  </a:tblGrid>
                  <a:tr h="370840">
                    <a:tc rowSpan="2" gridSpan="2">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𝒄</m:t>
                                </m:r>
                              </m:oMath>
                            </m:oMathPara>
                          </a14:m>
                          <a:endParaRPr lang="en-US" dirty="0"/>
                        </a:p>
                      </a:txBody>
                      <a:tcPr anchor="ctr"/>
                    </a:tc>
                    <a:tc rowSpan="2" hMerge="1">
                      <a:txBody>
                        <a:bodyPr/>
                        <a:lstStyle/>
                        <a:p>
                          <a:endParaRPr lang="en-US" dirty="0"/>
                        </a:p>
                      </a:txBody>
                      <a:tcPr/>
                    </a:tc>
                    <a:tc gridSpan="4">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𝒚</m:t>
                                </m:r>
                                <m:r>
                                  <a:rPr lang="en-US" b="1" i="1" smtClean="0">
                                    <a:latin typeface="Cambria Math"/>
                                  </a:rPr>
                                  <m:t>=</m:t>
                                </m:r>
                                <m:r>
                                  <a:rPr lang="en-US" b="1" i="1" smtClean="0">
                                    <a:latin typeface="Cambria Math"/>
                                  </a:rPr>
                                  <m:t>𝒄</m:t>
                                </m:r>
                                <m:r>
                                  <a:rPr lang="en-US" b="1" i="1" smtClean="0">
                                    <a:latin typeface="Cambria Math"/>
                                    <a:ea typeface="Cambria Math"/>
                                  </a:rPr>
                                  <m:t>×</m:t>
                                </m:r>
                                <m:r>
                                  <a:rPr lang="en-US" b="1" i="1" smtClean="0">
                                    <a:latin typeface="Cambria Math"/>
                                    <a:ea typeface="Cambria Math"/>
                                  </a:rPr>
                                  <m:t>𝒙</m:t>
                                </m:r>
                              </m:oMath>
                            </m:oMathPara>
                          </a14:m>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vMerge="1">
                      <a:txBody>
                        <a:bodyPr/>
                        <a:lstStyle/>
                        <a:p>
                          <a:endParaRPr lang="en-US" dirty="0"/>
                        </a:p>
                      </a:txBody>
                      <a:tcPr/>
                    </a:tc>
                    <a:tc hMerge="1" vMerge="1">
                      <a:txBody>
                        <a:bodyPr/>
                        <a:lstStyle/>
                        <a:p>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SNR</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𝐸</m:t>
                                    </m:r>
                                  </m:e>
                                  <m:sub>
                                    <m:r>
                                      <a:rPr lang="en-US" b="0" i="1" smtClean="0">
                                        <a:latin typeface="Cambria Math"/>
                                      </a:rPr>
                                      <m:t>𝑆</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0</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𝐶</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0</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𝐸</m:t>
                                    </m:r>
                                  </m:e>
                                  <m:sub>
                                    <m:r>
                                      <a:rPr lang="en-US" b="0" i="1" smtClean="0">
                                        <a:latin typeface="Cambria Math"/>
                                      </a:rPr>
                                      <m:t>𝑏</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0</m:t>
                                    </m:r>
                                  </m:sub>
                                </m:sSub>
                              </m:oMath>
                            </m:oMathPara>
                          </a14:m>
                          <a:endParaRPr lang="en-US" dirty="0"/>
                        </a:p>
                      </a:txBody>
                      <a:tcPr/>
                    </a:tc>
                    <a:extLst>
                      <a:ext uri="{0D108BD9-81ED-4DB2-BD59-A6C34878D82A}">
                        <a16:rowId xmlns:a16="http://schemas.microsoft.com/office/drawing/2014/main" val="10001"/>
                      </a:ext>
                    </a:extLst>
                  </a:tr>
                  <a:tr h="370840">
                    <a:tc rowSpan="4">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a:rPr>
                                  <m:t>𝑥</m:t>
                                </m:r>
                              </m:oMath>
                            </m:oMathPara>
                          </a14:m>
                          <a:endParaRPr lang="en-US" dirty="0"/>
                        </a:p>
                      </a:txBody>
                      <a:tcPr anchor="ctr"/>
                    </a:tc>
                    <a:tc>
                      <a:txBody>
                        <a:bodyPr/>
                        <a:lstStyle/>
                        <a:p>
                          <a:pPr algn="ctr"/>
                          <a:r>
                            <a:rPr lang="en-US" dirty="0" smtClean="0"/>
                            <a:t>SNR</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𝑐</m:t>
                                </m:r>
                                <m:r>
                                  <a:rPr lang="en-US" b="0" i="1" smtClean="0">
                                    <a:latin typeface="Cambria Math"/>
                                    <a:ea typeface="Cambria Math"/>
                                  </a:rPr>
                                  <m:t>=1</m:t>
                                </m:r>
                              </m:oMath>
                            </m:oMathPara>
                          </a14:m>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𝑐</m:t>
                                </m:r>
                                <m:r>
                                  <a:rPr lang="en-US" b="0" i="1" smtClean="0">
                                    <a:latin typeface="Cambria Math"/>
                                    <a:ea typeface="Cambria Math"/>
                                  </a:rPr>
                                  <m:t>=1+</m:t>
                                </m:r>
                                <m:r>
                                  <a:rPr lang="en-US" b="0" i="1" smtClean="0">
                                    <a:latin typeface="Cambria Math"/>
                                    <a:ea typeface="Cambria Math"/>
                                  </a:rPr>
                                  <m:t>𝛼</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m:t>
                                </m:r>
                                <m:r>
                                  <a:rPr lang="en-US" b="0" i="1" smtClean="0">
                                    <a:latin typeface="Cambria Math"/>
                                  </a:rPr>
                                  <m:t>=</m:t>
                                </m:r>
                                <m:r>
                                  <a:rPr lang="en-US" b="0" i="1" smtClean="0">
                                    <a:latin typeface="Cambria Math"/>
                                  </a:rPr>
                                  <m:t>𝐵</m:t>
                                </m:r>
                              </m:oMath>
                            </m:oMathPara>
                          </a14:m>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𝑐</m:t>
                                </m:r>
                                <m:r>
                                  <a:rPr lang="en-US" b="0" i="1" smtClean="0">
                                    <a:latin typeface="Cambria Math"/>
                                    <a:ea typeface="Cambria Math"/>
                                  </a:rPr>
                                  <m:t>=</m:t>
                                </m:r>
                                <m:f>
                                  <m:fPr>
                                    <m:ctrlPr>
                                      <a:rPr lang="en-US" b="0" i="1" dirty="0" smtClean="0">
                                        <a:latin typeface="Cambria Math" panose="02040503050406030204" pitchFamily="18" charset="0"/>
                                        <a:ea typeface="Cambria Math"/>
                                      </a:rPr>
                                    </m:ctrlPr>
                                  </m:fPr>
                                  <m:num>
                                    <m:r>
                                      <a:rPr lang="en-US" b="0" i="1" smtClean="0">
                                        <a:latin typeface="Cambria Math"/>
                                        <a:ea typeface="Cambria Math"/>
                                      </a:rPr>
                                      <m:t>1+</m:t>
                                    </m:r>
                                    <m:r>
                                      <a:rPr lang="en-US" b="0" i="1" smtClean="0">
                                        <a:latin typeface="Cambria Math"/>
                                        <a:ea typeface="Cambria Math"/>
                                      </a:rPr>
                                      <m:t>𝛼</m:t>
                                    </m:r>
                                  </m:num>
                                  <m:den>
                                    <m:r>
                                      <a:rPr lang="en-US" b="0" i="1" smtClean="0">
                                        <a:latin typeface="Cambria Math"/>
                                        <a:ea typeface="Cambria Math"/>
                                      </a:rPr>
                                      <m:t>𝑟</m:t>
                                    </m:r>
                                    <m:func>
                                      <m:funcPr>
                                        <m:ctrlPr>
                                          <a:rPr lang="en-US" b="0" i="1" smtClean="0">
                                            <a:latin typeface="Cambria Math" panose="02040503050406030204" pitchFamily="18" charset="0"/>
                                            <a:ea typeface="Cambria Math"/>
                                          </a:rPr>
                                        </m:ctrlPr>
                                      </m:funcPr>
                                      <m:fName>
                                        <m:sSub>
                                          <m:sSubPr>
                                            <m:ctrlPr>
                                              <a:rPr lang="en-US" b="0" i="1" smtClean="0">
                                                <a:latin typeface="Cambria Math" panose="02040503050406030204" pitchFamily="18" charset="0"/>
                                                <a:ea typeface="Cambria Math"/>
                                              </a:rPr>
                                            </m:ctrlPr>
                                          </m:sSubPr>
                                          <m:e>
                                            <m:r>
                                              <m:rPr>
                                                <m:sty m:val="p"/>
                                              </m:rPr>
                                              <a:rPr lang="en-US" b="0" i="0" smtClean="0">
                                                <a:latin typeface="Cambria Math"/>
                                                <a:ea typeface="Cambria Math"/>
                                              </a:rPr>
                                              <m:t>log</m:t>
                                            </m:r>
                                          </m:e>
                                          <m:sub>
                                            <m:r>
                                              <a:rPr lang="en-US" b="0" i="1" smtClean="0">
                                                <a:latin typeface="Cambria Math"/>
                                                <a:ea typeface="Cambria Math"/>
                                              </a:rPr>
                                              <m:t>2</m:t>
                                            </m:r>
                                          </m:sub>
                                        </m:sSub>
                                      </m:fName>
                                      <m:e>
                                        <m:r>
                                          <a:rPr lang="en-US" b="0" i="1" smtClean="0">
                                            <a:latin typeface="Cambria Math"/>
                                            <a:ea typeface="Cambria Math"/>
                                          </a:rPr>
                                          <m:t>𝑘</m:t>
                                        </m:r>
                                      </m:e>
                                    </m:func>
                                  </m:den>
                                </m:f>
                              </m:oMath>
                            </m:oMathPara>
                          </a14:m>
                          <a:endParaRPr lang="en-US" dirty="0"/>
                        </a:p>
                      </a:txBody>
                      <a:tcPr/>
                    </a:tc>
                    <a:extLst>
                      <a:ext uri="{0D108BD9-81ED-4DB2-BD59-A6C34878D82A}">
                        <a16:rowId xmlns:a16="http://schemas.microsoft.com/office/drawing/2014/main" val="10002"/>
                      </a:ext>
                    </a:extLst>
                  </a:tr>
                  <a:tr h="370840">
                    <a:tc v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𝐸</m:t>
                                    </m:r>
                                  </m:e>
                                  <m:sub>
                                    <m:r>
                                      <a:rPr lang="en-US" b="0" i="1" smtClean="0">
                                        <a:latin typeface="Cambria Math"/>
                                      </a:rPr>
                                      <m:t>𝑆</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0</m:t>
                                    </m:r>
                                  </m:sub>
                                </m:sSub>
                              </m:oMath>
                            </m:oMathPara>
                          </a14:m>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𝑐</m:t>
                                </m:r>
                                <m:r>
                                  <a:rPr lang="en-US" b="0" i="1" smtClean="0">
                                    <a:latin typeface="Cambria Math"/>
                                    <a:ea typeface="Cambria Math"/>
                                  </a:rPr>
                                  <m:t>=</m:t>
                                </m:r>
                                <m:sSup>
                                  <m:sSupPr>
                                    <m:ctrlPr>
                                      <a:rPr lang="en-US" b="0" i="1" smtClean="0">
                                        <a:latin typeface="Cambria Math" panose="02040503050406030204" pitchFamily="18" charset="0"/>
                                        <a:ea typeface="Cambria Math"/>
                                      </a:rPr>
                                    </m:ctrlPr>
                                  </m:sSupPr>
                                  <m:e>
                                    <m:d>
                                      <m:dPr>
                                        <m:ctrlPr>
                                          <a:rPr lang="en-US" b="0" i="1" smtClean="0">
                                            <a:latin typeface="Cambria Math" panose="02040503050406030204" pitchFamily="18" charset="0"/>
                                            <a:ea typeface="Cambria Math"/>
                                          </a:rPr>
                                        </m:ctrlPr>
                                      </m:dPr>
                                      <m:e>
                                        <m:r>
                                          <a:rPr lang="en-US" b="0" i="1" smtClean="0">
                                            <a:latin typeface="Cambria Math"/>
                                            <a:ea typeface="Cambria Math"/>
                                          </a:rPr>
                                          <m:t>1+</m:t>
                                        </m:r>
                                        <m:r>
                                          <a:rPr lang="en-US" b="0" i="1" smtClean="0">
                                            <a:latin typeface="Cambria Math"/>
                                            <a:ea typeface="Cambria Math"/>
                                          </a:rPr>
                                          <m:t>𝛼</m:t>
                                        </m:r>
                                      </m:e>
                                    </m:d>
                                  </m:e>
                                  <m:sup>
                                    <m:r>
                                      <a:rPr lang="en-US" b="0" i="1" smtClean="0">
                                        <a:latin typeface="Cambria Math"/>
                                        <a:ea typeface="Cambria Math"/>
                                      </a:rPr>
                                      <m:t>−1</m:t>
                                    </m:r>
                                  </m:sup>
                                </m:sSup>
                              </m:oMath>
                            </m:oMathPara>
                          </a14:m>
                          <a:endParaRPr lang="en-US" dirty="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𝑐</m:t>
                                </m:r>
                                <m:r>
                                  <a:rPr lang="en-US" b="0" i="1" smtClean="0">
                                    <a:latin typeface="Cambria Math"/>
                                    <a:ea typeface="Cambria Math"/>
                                  </a:rPr>
                                  <m:t>=1</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𝑅</m:t>
                                    </m:r>
                                  </m:e>
                                  <m:sub>
                                    <m:r>
                                      <a:rPr lang="en-US" b="0" i="1" smtClean="0">
                                        <a:latin typeface="Cambria Math"/>
                                      </a:rPr>
                                      <m:t>𝑆</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𝐵</m:t>
                                    </m:r>
                                  </m:num>
                                  <m:den>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𝛼</m:t>
                                    </m:r>
                                  </m:den>
                                </m:f>
                              </m:oMath>
                            </m:oMathPara>
                          </a14:m>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𝑐</m:t>
                                </m:r>
                                <m:r>
                                  <a:rPr lang="en-US" b="0" i="1" smtClean="0">
                                    <a:latin typeface="Cambria Math"/>
                                    <a:ea typeface="Cambria Math"/>
                                  </a:rPr>
                                  <m:t>=</m:t>
                                </m:r>
                                <m:f>
                                  <m:fPr>
                                    <m:ctrlPr>
                                      <a:rPr lang="en-US" b="0" i="1" smtClean="0">
                                        <a:latin typeface="Cambria Math" panose="02040503050406030204" pitchFamily="18" charset="0"/>
                                        <a:ea typeface="Cambria Math"/>
                                      </a:rPr>
                                    </m:ctrlPr>
                                  </m:fPr>
                                  <m:num>
                                    <m:r>
                                      <a:rPr lang="en-US" b="0" i="1" smtClean="0">
                                        <a:latin typeface="Cambria Math" panose="02040503050406030204" pitchFamily="18" charset="0"/>
                                        <a:ea typeface="Cambria Math"/>
                                      </a:rPr>
                                      <m:t>1</m:t>
                                    </m:r>
                                  </m:num>
                                  <m:den>
                                    <m:r>
                                      <a:rPr lang="en-US" b="0" i="1" smtClean="0">
                                        <a:latin typeface="Cambria Math"/>
                                        <a:ea typeface="Cambria Math"/>
                                      </a:rPr>
                                      <m:t>𝑟</m:t>
                                    </m:r>
                                    <m:func>
                                      <m:funcPr>
                                        <m:ctrlPr>
                                          <a:rPr lang="en-US" b="0" i="1" smtClean="0">
                                            <a:latin typeface="Cambria Math" panose="02040503050406030204" pitchFamily="18" charset="0"/>
                                            <a:ea typeface="Cambria Math"/>
                                          </a:rPr>
                                        </m:ctrlPr>
                                      </m:funcPr>
                                      <m:fName>
                                        <m:sSub>
                                          <m:sSubPr>
                                            <m:ctrlPr>
                                              <a:rPr lang="en-US" b="0" i="1" smtClean="0">
                                                <a:latin typeface="Cambria Math" panose="02040503050406030204" pitchFamily="18" charset="0"/>
                                                <a:ea typeface="Cambria Math"/>
                                              </a:rPr>
                                            </m:ctrlPr>
                                          </m:sSubPr>
                                          <m:e>
                                            <m:r>
                                              <m:rPr>
                                                <m:sty m:val="p"/>
                                              </m:rPr>
                                              <a:rPr lang="en-US" b="0" i="0" smtClean="0">
                                                <a:latin typeface="Cambria Math"/>
                                                <a:ea typeface="Cambria Math"/>
                                              </a:rPr>
                                              <m:t>log</m:t>
                                            </m:r>
                                          </m:e>
                                          <m:sub>
                                            <m:r>
                                              <a:rPr lang="en-US" b="0" i="1" smtClean="0">
                                                <a:latin typeface="Cambria Math"/>
                                                <a:ea typeface="Cambria Math"/>
                                              </a:rPr>
                                              <m:t>2</m:t>
                                            </m:r>
                                          </m:sub>
                                        </m:sSub>
                                      </m:fName>
                                      <m:e>
                                        <m:r>
                                          <a:rPr lang="en-US" b="0" i="1" smtClean="0">
                                            <a:latin typeface="Cambria Math"/>
                                            <a:ea typeface="Cambria Math"/>
                                          </a:rPr>
                                          <m:t>𝑘</m:t>
                                        </m:r>
                                      </m:e>
                                    </m:func>
                                  </m:den>
                                </m:f>
                                <m:r>
                                  <a:rPr lang="en-US" b="0" i="1" smtClean="0">
                                    <a:latin typeface="Cambria Math"/>
                                    <a:ea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𝑅</m:t>
                                        </m:r>
                                      </m:e>
                                      <m:sub>
                                        <m:r>
                                          <a:rPr lang="en-US" b="0" i="1" smtClean="0">
                                            <a:latin typeface="Cambria Math" panose="02040503050406030204" pitchFamily="18" charset="0"/>
                                            <a:ea typeface="Cambria Math"/>
                                          </a:rPr>
                                          <m:t>𝑆</m:t>
                                        </m:r>
                                      </m:sub>
                                    </m:sSub>
                                  </m:num>
                                  <m:den>
                                    <m:sSub>
                                      <m:sSubPr>
                                        <m:ctrlPr>
                                          <a:rPr lang="en-US" b="0" i="1" smtClean="0">
                                            <a:latin typeface="Cambria Math" panose="02040503050406030204" pitchFamily="18" charset="0"/>
                                            <a:ea typeface="Cambria Math"/>
                                          </a:rPr>
                                        </m:ctrlPr>
                                      </m:sSubPr>
                                      <m:e>
                                        <m:r>
                                          <a:rPr lang="en-US" b="0" i="1" smtClean="0">
                                            <a:latin typeface="Cambria Math"/>
                                            <a:ea typeface="Cambria Math"/>
                                          </a:rPr>
                                          <m:t>𝑅</m:t>
                                        </m:r>
                                      </m:e>
                                      <m:sub>
                                        <m:r>
                                          <a:rPr lang="en-US" b="0" i="1" smtClean="0">
                                            <a:latin typeface="Cambria Math" panose="02040503050406030204" pitchFamily="18" charset="0"/>
                                            <a:ea typeface="Cambria Math"/>
                                          </a:rPr>
                                          <m:t>𝑏</m:t>
                                        </m:r>
                                      </m:sub>
                                    </m:sSub>
                                  </m:den>
                                </m:f>
                              </m:oMath>
                            </m:oMathPara>
                          </a14:m>
                          <a:endParaRPr lang="en-US" dirty="0"/>
                        </a:p>
                      </a:txBody>
                      <a:tcPr/>
                    </a:tc>
                    <a:extLst>
                      <a:ext uri="{0D108BD9-81ED-4DB2-BD59-A6C34878D82A}">
                        <a16:rowId xmlns:a16="http://schemas.microsoft.com/office/drawing/2014/main" val="10003"/>
                      </a:ext>
                    </a:extLst>
                  </a:tr>
                  <a:tr h="370840">
                    <a:tc v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𝐶</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0</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m:t>
                                </m:r>
                                <m:r>
                                  <a:rPr lang="en-US" b="0" i="1" smtClean="0">
                                    <a:latin typeface="Cambria Math"/>
                                  </a:rPr>
                                  <m:t>=</m:t>
                                </m:r>
                                <m:sSup>
                                  <m:sSupPr>
                                    <m:ctrlPr>
                                      <a:rPr lang="en-US" b="0" i="1" smtClean="0">
                                        <a:latin typeface="Cambria Math" panose="02040503050406030204" pitchFamily="18" charset="0"/>
                                      </a:rPr>
                                    </m:ctrlPr>
                                  </m:sSupPr>
                                  <m:e>
                                    <m:r>
                                      <a:rPr lang="en-US" b="0" i="1" smtClean="0">
                                        <a:latin typeface="Cambria Math"/>
                                      </a:rPr>
                                      <m:t>𝐵</m:t>
                                    </m:r>
                                  </m:e>
                                  <m:sup>
                                    <m:r>
                                      <a:rPr lang="en-US" b="0" i="1" smtClean="0">
                                        <a:latin typeface="Cambria Math"/>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m:t>
                                </m:r>
                                <m:r>
                                  <a:rPr lang="en-US" b="0" i="1" smtClean="0">
                                    <a:latin typeface="Cambria Math"/>
                                  </a:rPr>
                                  <m:t>=</m:t>
                                </m:r>
                                <m:sSubSup>
                                  <m:sSubSupPr>
                                    <m:ctrlPr>
                                      <a:rPr lang="en-US" b="0" i="1" smtClean="0">
                                        <a:latin typeface="Cambria Math" panose="02040503050406030204" pitchFamily="18" charset="0"/>
                                      </a:rPr>
                                    </m:ctrlPr>
                                  </m:sSubSupPr>
                                  <m:e>
                                    <m:r>
                                      <a:rPr lang="en-US" b="0" i="1" smtClean="0">
                                        <a:latin typeface="Cambria Math"/>
                                      </a:rPr>
                                      <m:t>𝑅</m:t>
                                    </m:r>
                                  </m:e>
                                  <m:sub>
                                    <m:r>
                                      <a:rPr lang="en-US" b="0" i="1" smtClean="0">
                                        <a:latin typeface="Cambria Math"/>
                                      </a:rPr>
                                      <m:t>𝑆</m:t>
                                    </m:r>
                                  </m:sub>
                                  <m:sup>
                                    <m:r>
                                      <a:rPr lang="en-US" b="0" i="1" smtClean="0">
                                        <a:latin typeface="Cambria Math"/>
                                      </a:rPr>
                                      <m:t>−1</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𝛼</m:t>
                                    </m:r>
                                  </m:num>
                                  <m:den>
                                    <m:r>
                                      <a:rPr lang="en-US" b="0" i="1" smtClean="0">
                                        <a:latin typeface="Cambria Math" panose="02040503050406030204" pitchFamily="18" charset="0"/>
                                      </a:rPr>
                                      <m:t>𝐵</m:t>
                                    </m:r>
                                  </m:den>
                                </m:f>
                              </m:oMath>
                            </m:oMathPara>
                          </a14:m>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𝑐</m:t>
                                </m:r>
                                <m:r>
                                  <a:rPr lang="en-US" b="0" i="1" smtClean="0">
                                    <a:latin typeface="Cambria Math"/>
                                    <a:ea typeface="Cambria Math"/>
                                  </a:rPr>
                                  <m:t>=1</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m:t>
                                </m:r>
                                <m:r>
                                  <a:rPr lang="en-US" b="0" i="1" smtClean="0">
                                    <a:latin typeface="Cambria Math"/>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a:rPr>
                                          <m:t>𝑅</m:t>
                                        </m:r>
                                      </m:e>
                                      <m:sub>
                                        <m:r>
                                          <a:rPr lang="en-US" b="0" i="1" smtClean="0">
                                            <a:latin typeface="Cambria Math"/>
                                          </a:rPr>
                                          <m:t>𝑆</m:t>
                                        </m:r>
                                      </m:sub>
                                      <m:sup>
                                        <m:r>
                                          <a:rPr lang="en-US" b="0" i="1" smtClean="0">
                                            <a:latin typeface="Cambria Math"/>
                                          </a:rPr>
                                          <m:t>−1</m:t>
                                        </m:r>
                                      </m:sup>
                                    </m:sSubSup>
                                  </m:num>
                                  <m:den>
                                    <m:r>
                                      <a:rPr lang="en-US" b="0" i="1" smtClean="0">
                                        <a:latin typeface="Cambria Math"/>
                                        <a:ea typeface="Cambria Math"/>
                                      </a:rPr>
                                      <m:t>𝑟</m:t>
                                    </m:r>
                                    <m:func>
                                      <m:funcPr>
                                        <m:ctrlPr>
                                          <a:rPr lang="en-US" b="0" i="1" smtClean="0">
                                            <a:latin typeface="Cambria Math" panose="02040503050406030204" pitchFamily="18" charset="0"/>
                                            <a:ea typeface="Cambria Math"/>
                                          </a:rPr>
                                        </m:ctrlPr>
                                      </m:funcPr>
                                      <m:fName>
                                        <m:sSub>
                                          <m:sSubPr>
                                            <m:ctrlPr>
                                              <a:rPr lang="en-US" b="0" i="1" smtClean="0">
                                                <a:latin typeface="Cambria Math" panose="02040503050406030204" pitchFamily="18" charset="0"/>
                                                <a:ea typeface="Cambria Math"/>
                                              </a:rPr>
                                            </m:ctrlPr>
                                          </m:sSubPr>
                                          <m:e>
                                            <m:r>
                                              <m:rPr>
                                                <m:sty m:val="p"/>
                                              </m:rPr>
                                              <a:rPr lang="en-US" b="0" i="0" smtClean="0">
                                                <a:latin typeface="Cambria Math"/>
                                                <a:ea typeface="Cambria Math"/>
                                              </a:rPr>
                                              <m:t>log</m:t>
                                            </m:r>
                                          </m:e>
                                          <m:sub>
                                            <m:r>
                                              <a:rPr lang="en-US" b="0" i="1" smtClean="0">
                                                <a:latin typeface="Cambria Math"/>
                                                <a:ea typeface="Cambria Math"/>
                                              </a:rPr>
                                              <m:t>2</m:t>
                                            </m:r>
                                          </m:sub>
                                        </m:sSub>
                                      </m:fName>
                                      <m:e>
                                        <m:r>
                                          <a:rPr lang="en-US" b="0" i="1" smtClean="0">
                                            <a:latin typeface="Cambria Math"/>
                                            <a:ea typeface="Cambria Math"/>
                                          </a:rPr>
                                          <m:t>𝑘</m:t>
                                        </m:r>
                                      </m:e>
                                    </m:func>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𝛼</m:t>
                                    </m:r>
                                  </m:num>
                                  <m:den>
                                    <m:r>
                                      <a:rPr lang="en-US" b="0" i="1" smtClean="0">
                                        <a:latin typeface="Cambria Math" panose="02040503050406030204" pitchFamily="18" charset="0"/>
                                      </a:rPr>
                                      <m:t>𝐵</m:t>
                                    </m:r>
                                    <m:r>
                                      <a:rPr lang="en-US" b="0" i="1" smtClean="0">
                                        <a:latin typeface="Cambria Math"/>
                                        <a:ea typeface="Cambria Math"/>
                                      </a:rPr>
                                      <m:t>𝑟</m:t>
                                    </m:r>
                                    <m:func>
                                      <m:funcPr>
                                        <m:ctrlPr>
                                          <a:rPr lang="en-US" b="0" i="1" smtClean="0">
                                            <a:latin typeface="Cambria Math" panose="02040503050406030204" pitchFamily="18" charset="0"/>
                                            <a:ea typeface="Cambria Math"/>
                                          </a:rPr>
                                        </m:ctrlPr>
                                      </m:funcPr>
                                      <m:fName>
                                        <m:sSub>
                                          <m:sSubPr>
                                            <m:ctrlPr>
                                              <a:rPr lang="en-US" b="0" i="1" smtClean="0">
                                                <a:latin typeface="Cambria Math" panose="02040503050406030204" pitchFamily="18" charset="0"/>
                                                <a:ea typeface="Cambria Math"/>
                                              </a:rPr>
                                            </m:ctrlPr>
                                          </m:sSubPr>
                                          <m:e>
                                            <m:r>
                                              <m:rPr>
                                                <m:sty m:val="p"/>
                                              </m:rPr>
                                              <a:rPr lang="en-US" b="0" i="0" smtClean="0">
                                                <a:latin typeface="Cambria Math"/>
                                                <a:ea typeface="Cambria Math"/>
                                              </a:rPr>
                                              <m:t>log</m:t>
                                            </m:r>
                                          </m:e>
                                          <m:sub>
                                            <m:r>
                                              <a:rPr lang="en-US" b="0" i="1" smtClean="0">
                                                <a:latin typeface="Cambria Math"/>
                                                <a:ea typeface="Cambria Math"/>
                                              </a:rPr>
                                              <m:t>2</m:t>
                                            </m:r>
                                          </m:sub>
                                        </m:sSub>
                                      </m:fName>
                                      <m:e>
                                        <m:r>
                                          <a:rPr lang="en-US" b="0" i="1" smtClean="0">
                                            <a:latin typeface="Cambria Math"/>
                                            <a:ea typeface="Cambria Math"/>
                                          </a:rPr>
                                          <m:t>𝑘</m:t>
                                        </m:r>
                                      </m:e>
                                    </m:func>
                                  </m:den>
                                </m:f>
                              </m:oMath>
                            </m:oMathPara>
                          </a14:m>
                          <a:endParaRPr lang="en-US" dirty="0"/>
                        </a:p>
                      </a:txBody>
                      <a:tcPr/>
                    </a:tc>
                    <a:extLst>
                      <a:ext uri="{0D108BD9-81ED-4DB2-BD59-A6C34878D82A}">
                        <a16:rowId xmlns:a16="http://schemas.microsoft.com/office/drawing/2014/main" val="10004"/>
                      </a:ext>
                    </a:extLst>
                  </a:tr>
                  <a:tr h="370840">
                    <a:tc vMerge="1">
                      <a:txBody>
                        <a:bodyPr/>
                        <a:lstStyle/>
                        <a:p>
                          <a:pPr algn="ctr"/>
                          <a:endParaRPr lang="en-US" dirty="0"/>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𝐸</m:t>
                                    </m:r>
                                  </m:e>
                                  <m:sub>
                                    <m:r>
                                      <a:rPr lang="en-US" b="0" i="1" smtClean="0">
                                        <a:latin typeface="Cambria Math"/>
                                      </a:rPr>
                                      <m:t>𝑏</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0</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𝑐</m:t>
                                </m:r>
                                <m:r>
                                  <a:rPr lang="en-US" b="0" i="1" smtClean="0">
                                    <a:latin typeface="Cambria Math"/>
                                    <a:ea typeface="Cambria Math"/>
                                  </a:rPr>
                                  <m:t>=</m:t>
                                </m:r>
                                <m:f>
                                  <m:fPr>
                                    <m:ctrlPr>
                                      <a:rPr lang="en-US" b="0" i="1" smtClean="0">
                                        <a:latin typeface="Cambria Math" panose="02040503050406030204" pitchFamily="18" charset="0"/>
                                        <a:ea typeface="Cambria Math"/>
                                      </a:rPr>
                                    </m:ctrlPr>
                                  </m:fPr>
                                  <m:num>
                                    <m:r>
                                      <a:rPr lang="en-US" b="0" i="1" smtClean="0">
                                        <a:latin typeface="Cambria Math"/>
                                        <a:ea typeface="Cambria Math"/>
                                      </a:rPr>
                                      <m:t>𝑟</m:t>
                                    </m:r>
                                    <m:func>
                                      <m:funcPr>
                                        <m:ctrlPr>
                                          <a:rPr lang="en-US" b="0" i="1" smtClean="0">
                                            <a:latin typeface="Cambria Math" panose="02040503050406030204" pitchFamily="18" charset="0"/>
                                            <a:ea typeface="Cambria Math"/>
                                          </a:rPr>
                                        </m:ctrlPr>
                                      </m:funcPr>
                                      <m:fName>
                                        <m:sSub>
                                          <m:sSubPr>
                                            <m:ctrlPr>
                                              <a:rPr lang="en-US" b="0" i="1" smtClean="0">
                                                <a:latin typeface="Cambria Math" panose="02040503050406030204" pitchFamily="18" charset="0"/>
                                                <a:ea typeface="Cambria Math"/>
                                              </a:rPr>
                                            </m:ctrlPr>
                                          </m:sSubPr>
                                          <m:e>
                                            <m:r>
                                              <m:rPr>
                                                <m:sty m:val="p"/>
                                              </m:rPr>
                                              <a:rPr lang="en-US" b="0" i="0" smtClean="0">
                                                <a:latin typeface="Cambria Math"/>
                                                <a:ea typeface="Cambria Math"/>
                                              </a:rPr>
                                              <m:t>log</m:t>
                                            </m:r>
                                          </m:e>
                                          <m:sub>
                                            <m:r>
                                              <a:rPr lang="en-US" b="0" i="1" smtClean="0">
                                                <a:latin typeface="Cambria Math"/>
                                                <a:ea typeface="Cambria Math"/>
                                              </a:rPr>
                                              <m:t>2</m:t>
                                            </m:r>
                                          </m:sub>
                                        </m:sSub>
                                      </m:fName>
                                      <m:e>
                                        <m:r>
                                          <a:rPr lang="en-US" b="0" i="1" smtClean="0">
                                            <a:latin typeface="Cambria Math"/>
                                            <a:ea typeface="Cambria Math"/>
                                          </a:rPr>
                                          <m:t>𝑘</m:t>
                                        </m:r>
                                      </m:e>
                                    </m:func>
                                  </m:num>
                                  <m:den>
                                    <m:r>
                                      <a:rPr lang="en-US" b="0" i="1" smtClean="0">
                                        <a:latin typeface="Cambria Math"/>
                                        <a:ea typeface="Cambria Math"/>
                                      </a:rPr>
                                      <m:t>1+</m:t>
                                    </m:r>
                                    <m:r>
                                      <a:rPr lang="en-US" b="0" i="1" smtClean="0">
                                        <a:latin typeface="Cambria Math"/>
                                        <a:ea typeface="Cambria Math"/>
                                      </a:rPr>
                                      <m:t>𝛼</m:t>
                                    </m:r>
                                  </m:den>
                                </m:f>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m:t>
                                </m:r>
                                <m:r>
                                  <a:rPr lang="en-US" b="0" i="1" smtClean="0">
                                    <a:latin typeface="Cambria Math"/>
                                  </a:rPr>
                                  <m:t>=</m:t>
                                </m:r>
                                <m:r>
                                  <a:rPr lang="en-US" b="0" i="1" smtClean="0">
                                    <a:latin typeface="Cambria Math"/>
                                  </a:rPr>
                                  <m:t>𝑟</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a:rPr>
                                          <m:t>log</m:t>
                                        </m:r>
                                      </m:e>
                                      <m:sub>
                                        <m:r>
                                          <a:rPr lang="en-US" b="0" i="1" smtClean="0">
                                            <a:latin typeface="Cambria Math"/>
                                          </a:rPr>
                                          <m:t>2</m:t>
                                        </m:r>
                                      </m:sub>
                                    </m:sSub>
                                  </m:fName>
                                  <m:e>
                                    <m:r>
                                      <a:rPr lang="en-US" b="0" i="1" smtClean="0">
                                        <a:latin typeface="Cambria Math"/>
                                      </a:rPr>
                                      <m:t>𝑘</m:t>
                                    </m:r>
                                  </m:e>
                                </m:func>
                                <m:r>
                                  <a:rPr lang="en-US" b="0" i="1" smtClean="0">
                                    <a:latin typeface="Cambria Math"/>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a:rPr>
                                          <m:t>𝑅</m:t>
                                        </m:r>
                                      </m:e>
                                      <m:sub>
                                        <m:r>
                                          <a:rPr lang="en-US" b="0" i="1" smtClean="0">
                                            <a:latin typeface="Cambria Math"/>
                                          </a:rPr>
                                          <m:t>𝑆</m:t>
                                        </m:r>
                                      </m:sub>
                                    </m:sSub>
                                  </m:num>
                                  <m:den>
                                    <m:sSub>
                                      <m:sSubPr>
                                        <m:ctrlPr>
                                          <a:rPr lang="en-US" b="0" i="1" smtClean="0">
                                            <a:latin typeface="Cambria Math" panose="02040503050406030204" pitchFamily="18" charset="0"/>
                                          </a:rPr>
                                        </m:ctrlPr>
                                      </m:sSubPr>
                                      <m:e>
                                        <m:r>
                                          <a:rPr lang="en-US" b="0" i="1" smtClean="0">
                                            <a:latin typeface="Cambria Math"/>
                                          </a:rPr>
                                          <m:t>𝑅</m:t>
                                        </m:r>
                                      </m:e>
                                      <m:sub>
                                        <m:r>
                                          <a:rPr lang="en-US" b="0" i="1" smtClean="0">
                                            <a:latin typeface="Cambria Math"/>
                                          </a:rPr>
                                          <m:t>𝑏</m:t>
                                        </m:r>
                                      </m:sub>
                                    </m:sSub>
                                  </m:den>
                                </m:f>
                              </m:oMath>
                            </m:oMathPara>
                          </a14:m>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a:rPr>
                                  <m:t>𝑐</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ea typeface="Cambria Math" panose="02040503050406030204" pitchFamily="18" charset="0"/>
                                  </a:rPr>
                                  <m:t>×</m:t>
                                </m:r>
                                <m:r>
                                  <a:rPr lang="en-US" b="0" i="1" smtClean="0">
                                    <a:latin typeface="Cambria Math"/>
                                  </a:rPr>
                                  <m:t>𝑟</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a:rPr>
                                          <m:t>log</m:t>
                                        </m:r>
                                      </m:e>
                                      <m:sub>
                                        <m:r>
                                          <a:rPr lang="en-US" b="0" i="1" smtClean="0">
                                            <a:latin typeface="Cambria Math"/>
                                          </a:rPr>
                                          <m:t>2</m:t>
                                        </m:r>
                                      </m:sub>
                                    </m:sSub>
                                  </m:fName>
                                  <m:e>
                                    <m:r>
                                      <a:rPr lang="en-US" b="0" i="1" smtClean="0">
                                        <a:latin typeface="Cambria Math"/>
                                      </a:rPr>
                                      <m:t>𝑘</m:t>
                                    </m:r>
                                  </m:e>
                                </m:func>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m:t>
                                </m:r>
                                <m:r>
                                  <a:rPr lang="en-US" b="0" i="1" smtClean="0">
                                    <a:latin typeface="Cambria Math"/>
                                  </a:rPr>
                                  <m:t>=1</m:t>
                                </m:r>
                              </m:oMath>
                            </m:oMathPara>
                          </a14:m>
                          <a:endParaRPr lang="en-US" dirty="0"/>
                        </a:p>
                      </a:txBody>
                      <a:tcPr/>
                    </a:tc>
                    <a:extLst>
                      <a:ext uri="{0D108BD9-81ED-4DB2-BD59-A6C34878D82A}">
                        <a16:rowId xmlns:a16="http://schemas.microsoft.com/office/drawing/2014/main" val="10005"/>
                      </a:ext>
                    </a:extLst>
                  </a:tr>
                </a:tbl>
              </a:graphicData>
            </a:graphic>
          </p:graphicFrame>
        </mc:Choice>
        <mc:Fallback>
          <p:graphicFrame>
            <p:nvGraphicFramePr>
              <p:cNvPr id="6" name="Table 5"/>
              <p:cNvGraphicFramePr>
                <a:graphicFrameLocks noGrp="1"/>
              </p:cNvGraphicFramePr>
              <p:nvPr>
                <p:extLst>
                  <p:ext uri="{D42A27DB-BD31-4B8C-83A1-F6EECF244321}">
                    <p14:modId xmlns:p14="http://schemas.microsoft.com/office/powerpoint/2010/main" val="539923511"/>
                  </p:ext>
                </p:extLst>
              </p:nvPr>
            </p:nvGraphicFramePr>
            <p:xfrm>
              <a:off x="760412" y="3133332"/>
              <a:ext cx="10515599" cy="3397441"/>
            </p:xfrm>
            <a:graphic>
              <a:graphicData uri="http://schemas.openxmlformats.org/drawingml/2006/table">
                <a:tbl>
                  <a:tblPr firstRow="1" bandRow="1">
                    <a:tableStyleId>{6E25E649-3F16-4E02-A733-19D2CDBF48F0}</a:tableStyleId>
                  </a:tblPr>
                  <a:tblGrid>
                    <a:gridCol w="410873">
                      <a:extLst>
                        <a:ext uri="{9D8B030D-6E8A-4147-A177-3AD203B41FA5}">
                          <a16:colId xmlns:a16="http://schemas.microsoft.com/office/drawing/2014/main" val="20000"/>
                        </a:ext>
                      </a:extLst>
                    </a:gridCol>
                    <a:gridCol w="1249485">
                      <a:extLst>
                        <a:ext uri="{9D8B030D-6E8A-4147-A177-3AD203B41FA5}">
                          <a16:colId xmlns:a16="http://schemas.microsoft.com/office/drawing/2014/main" val="20001"/>
                        </a:ext>
                      </a:extLst>
                    </a:gridCol>
                    <a:gridCol w="2073442">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gridCol w="1905000">
                      <a:extLst>
                        <a:ext uri="{9D8B030D-6E8A-4147-A177-3AD203B41FA5}">
                          <a16:colId xmlns:a16="http://schemas.microsoft.com/office/drawing/2014/main" val="20004"/>
                        </a:ext>
                      </a:extLst>
                    </a:gridCol>
                    <a:gridCol w="2819399">
                      <a:extLst>
                        <a:ext uri="{9D8B030D-6E8A-4147-A177-3AD203B41FA5}">
                          <a16:colId xmlns:a16="http://schemas.microsoft.com/office/drawing/2014/main" val="20005"/>
                        </a:ext>
                      </a:extLst>
                    </a:gridCol>
                  </a:tblGrid>
                  <a:tr h="370840">
                    <a:tc rowSpan="2" gridSpan="2">
                      <a:txBody>
                        <a:bodyPr/>
                        <a:lstStyle/>
                        <a:p>
                          <a:endParaRPr lang="en-US"/>
                        </a:p>
                      </a:txBody>
                      <a:tcPr anchor="ctr">
                        <a:blipFill>
                          <a:blip r:embed="rId3"/>
                          <a:stretch>
                            <a:fillRect t="-1639" r="-532967" b="-359836"/>
                          </a:stretch>
                        </a:blipFill>
                      </a:tcPr>
                    </a:tc>
                    <a:tc rowSpan="2" hMerge="1">
                      <a:txBody>
                        <a:bodyPr/>
                        <a:lstStyle/>
                        <a:p>
                          <a:endParaRPr lang="en-US" dirty="0"/>
                        </a:p>
                      </a:txBody>
                      <a:tcPr/>
                    </a:tc>
                    <a:tc gridSpan="4">
                      <a:txBody>
                        <a:bodyPr/>
                        <a:lstStyle/>
                        <a:p>
                          <a:endParaRPr lang="en-US"/>
                        </a:p>
                      </a:txBody>
                      <a:tcPr>
                        <a:blipFill>
                          <a:blip r:embed="rId3"/>
                          <a:stretch>
                            <a:fillRect l="-18789" t="-3279" r="-138" b="-819672"/>
                          </a:stretch>
                        </a:blip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vMerge="1">
                      <a:txBody>
                        <a:bodyPr/>
                        <a:lstStyle/>
                        <a:p>
                          <a:endParaRPr lang="en-US" dirty="0"/>
                        </a:p>
                      </a:txBody>
                      <a:tcPr/>
                    </a:tc>
                    <a:tc hMerge="1" vMerge="1">
                      <a:txBody>
                        <a:bodyPr/>
                        <a:lstStyle/>
                        <a:p>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SNR</a:t>
                          </a:r>
                        </a:p>
                      </a:txBody>
                      <a:tcPr/>
                    </a:tc>
                    <a:tc>
                      <a:txBody>
                        <a:bodyPr/>
                        <a:lstStyle/>
                        <a:p>
                          <a:endParaRPr lang="en-US"/>
                        </a:p>
                      </a:txBody>
                      <a:tcPr>
                        <a:blipFill>
                          <a:blip r:embed="rId3"/>
                          <a:stretch>
                            <a:fillRect l="-181361" t="-103279" r="-229882" b="-719672"/>
                          </a:stretch>
                        </a:blipFill>
                      </a:tcPr>
                    </a:tc>
                    <a:tc>
                      <a:txBody>
                        <a:bodyPr/>
                        <a:lstStyle/>
                        <a:p>
                          <a:endParaRPr lang="en-US"/>
                        </a:p>
                      </a:txBody>
                      <a:tcPr>
                        <a:blipFill>
                          <a:blip r:embed="rId3"/>
                          <a:stretch>
                            <a:fillRect l="-304808" t="-103279" r="-149038" b="-719672"/>
                          </a:stretch>
                        </a:blipFill>
                      </a:tcPr>
                    </a:tc>
                    <a:tc>
                      <a:txBody>
                        <a:bodyPr/>
                        <a:lstStyle/>
                        <a:p>
                          <a:endParaRPr lang="en-US"/>
                        </a:p>
                      </a:txBody>
                      <a:tcPr>
                        <a:blipFill>
                          <a:blip r:embed="rId3"/>
                          <a:stretch>
                            <a:fillRect l="-272786" t="-103279" r="-432" b="-719672"/>
                          </a:stretch>
                        </a:blipFill>
                      </a:tcPr>
                    </a:tc>
                    <a:extLst>
                      <a:ext uri="{0D108BD9-81ED-4DB2-BD59-A6C34878D82A}">
                        <a16:rowId xmlns:a16="http://schemas.microsoft.com/office/drawing/2014/main" val="10001"/>
                      </a:ext>
                    </a:extLst>
                  </a:tr>
                  <a:tr h="654939">
                    <a:tc rowSpan="4">
                      <a:txBody>
                        <a:bodyPr/>
                        <a:lstStyle/>
                        <a:p>
                          <a:endParaRPr lang="en-US"/>
                        </a:p>
                      </a:txBody>
                      <a:tcPr anchor="ctr">
                        <a:blipFill>
                          <a:blip r:embed="rId3"/>
                          <a:stretch>
                            <a:fillRect t="-28375" r="-2479104" b="-458"/>
                          </a:stretch>
                        </a:blipFill>
                      </a:tcPr>
                    </a:tc>
                    <a:tc>
                      <a:txBody>
                        <a:bodyPr/>
                        <a:lstStyle/>
                        <a:p>
                          <a:pPr algn="ctr"/>
                          <a:r>
                            <a:rPr lang="en-US" dirty="0" smtClean="0"/>
                            <a:t>SNR</a:t>
                          </a:r>
                          <a:endParaRPr lang="en-US" dirty="0"/>
                        </a:p>
                      </a:txBody>
                      <a:tcPr/>
                    </a:tc>
                    <a:tc>
                      <a:txBody>
                        <a:bodyPr/>
                        <a:lstStyle/>
                        <a:p>
                          <a:endParaRPr lang="en-US"/>
                        </a:p>
                      </a:txBody>
                      <a:tcPr>
                        <a:blipFill>
                          <a:blip r:embed="rId3"/>
                          <a:stretch>
                            <a:fillRect l="-80294" t="-114815" r="-327941" b="-306481"/>
                          </a:stretch>
                        </a:blipFill>
                      </a:tcPr>
                    </a:tc>
                    <a:tc>
                      <a:txBody>
                        <a:bodyPr/>
                        <a:lstStyle/>
                        <a:p>
                          <a:endParaRPr lang="en-US"/>
                        </a:p>
                      </a:txBody>
                      <a:tcPr>
                        <a:blipFill>
                          <a:blip r:embed="rId3"/>
                          <a:stretch>
                            <a:fillRect l="-181361" t="-114815" r="-229882" b="-306481"/>
                          </a:stretch>
                        </a:blipFill>
                      </a:tcPr>
                    </a:tc>
                    <a:tc>
                      <a:txBody>
                        <a:bodyPr/>
                        <a:lstStyle/>
                        <a:p>
                          <a:endParaRPr lang="en-US"/>
                        </a:p>
                      </a:txBody>
                      <a:tcPr>
                        <a:blipFill>
                          <a:blip r:embed="rId3"/>
                          <a:stretch>
                            <a:fillRect l="-304808" t="-114815" r="-149038" b="-306481"/>
                          </a:stretch>
                        </a:blipFill>
                      </a:tcPr>
                    </a:tc>
                    <a:tc>
                      <a:txBody>
                        <a:bodyPr/>
                        <a:lstStyle/>
                        <a:p>
                          <a:endParaRPr lang="en-US"/>
                        </a:p>
                      </a:txBody>
                      <a:tcPr>
                        <a:blipFill>
                          <a:blip r:embed="rId3"/>
                          <a:stretch>
                            <a:fillRect l="-272786" t="-114815" r="-432" b="-306481"/>
                          </a:stretch>
                        </a:blipFill>
                      </a:tcPr>
                    </a:tc>
                    <a:extLst>
                      <a:ext uri="{0D108BD9-81ED-4DB2-BD59-A6C34878D82A}">
                        <a16:rowId xmlns:a16="http://schemas.microsoft.com/office/drawing/2014/main" val="10002"/>
                      </a:ext>
                    </a:extLst>
                  </a:tr>
                  <a:tr h="654939">
                    <a:tc vMerge="1">
                      <a:txBody>
                        <a:bodyPr/>
                        <a:lstStyle/>
                        <a:p>
                          <a:endParaRPr lang="en-US" dirty="0"/>
                        </a:p>
                      </a:txBody>
                      <a:tcPr/>
                    </a:tc>
                    <a:tc>
                      <a:txBody>
                        <a:bodyPr/>
                        <a:lstStyle/>
                        <a:p>
                          <a:endParaRPr lang="en-US"/>
                        </a:p>
                      </a:txBody>
                      <a:tcPr>
                        <a:blipFill>
                          <a:blip r:embed="rId3"/>
                          <a:stretch>
                            <a:fillRect l="-32524" t="-214815" r="-706311" b="-206481"/>
                          </a:stretch>
                        </a:blipFill>
                      </a:tcPr>
                    </a:tc>
                    <a:tc>
                      <a:txBody>
                        <a:bodyPr/>
                        <a:lstStyle/>
                        <a:p>
                          <a:endParaRPr lang="en-US"/>
                        </a:p>
                      </a:txBody>
                      <a:tcPr>
                        <a:blipFill>
                          <a:blip r:embed="rId3"/>
                          <a:stretch>
                            <a:fillRect l="-80294" t="-214815" r="-327941" b="-206481"/>
                          </a:stretch>
                        </a:blipFill>
                      </a:tcPr>
                    </a:tc>
                    <a:tc>
                      <a:txBody>
                        <a:bodyPr/>
                        <a:lstStyle/>
                        <a:p>
                          <a:endParaRPr lang="en-US"/>
                        </a:p>
                      </a:txBody>
                      <a:tcPr>
                        <a:blipFill>
                          <a:blip r:embed="rId3"/>
                          <a:stretch>
                            <a:fillRect l="-181361" t="-214815" r="-229882" b="-206481"/>
                          </a:stretch>
                        </a:blipFill>
                      </a:tcPr>
                    </a:tc>
                    <a:tc>
                      <a:txBody>
                        <a:bodyPr/>
                        <a:lstStyle/>
                        <a:p>
                          <a:endParaRPr lang="en-US"/>
                        </a:p>
                      </a:txBody>
                      <a:tcPr>
                        <a:blipFill>
                          <a:blip r:embed="rId3"/>
                          <a:stretch>
                            <a:fillRect l="-304808" t="-214815" r="-149038" b="-206481"/>
                          </a:stretch>
                        </a:blipFill>
                      </a:tcPr>
                    </a:tc>
                    <a:tc>
                      <a:txBody>
                        <a:bodyPr/>
                        <a:lstStyle/>
                        <a:p>
                          <a:endParaRPr lang="en-US"/>
                        </a:p>
                      </a:txBody>
                      <a:tcPr>
                        <a:blipFill>
                          <a:blip r:embed="rId3"/>
                          <a:stretch>
                            <a:fillRect l="-272786" t="-214815" r="-432" b="-206481"/>
                          </a:stretch>
                        </a:blipFill>
                      </a:tcPr>
                    </a:tc>
                    <a:extLst>
                      <a:ext uri="{0D108BD9-81ED-4DB2-BD59-A6C34878D82A}">
                        <a16:rowId xmlns:a16="http://schemas.microsoft.com/office/drawing/2014/main" val="10003"/>
                      </a:ext>
                    </a:extLst>
                  </a:tr>
                  <a:tr h="694563">
                    <a:tc vMerge="1">
                      <a:txBody>
                        <a:bodyPr/>
                        <a:lstStyle/>
                        <a:p>
                          <a:endParaRPr lang="en-US" dirty="0"/>
                        </a:p>
                      </a:txBody>
                      <a:tcPr/>
                    </a:tc>
                    <a:tc>
                      <a:txBody>
                        <a:bodyPr/>
                        <a:lstStyle/>
                        <a:p>
                          <a:endParaRPr lang="en-US"/>
                        </a:p>
                      </a:txBody>
                      <a:tcPr>
                        <a:blipFill>
                          <a:blip r:embed="rId3"/>
                          <a:stretch>
                            <a:fillRect l="-32524" t="-298246" r="-706311" b="-95614"/>
                          </a:stretch>
                        </a:blipFill>
                      </a:tcPr>
                    </a:tc>
                    <a:tc>
                      <a:txBody>
                        <a:bodyPr/>
                        <a:lstStyle/>
                        <a:p>
                          <a:endParaRPr lang="en-US"/>
                        </a:p>
                      </a:txBody>
                      <a:tcPr>
                        <a:blipFill>
                          <a:blip r:embed="rId3"/>
                          <a:stretch>
                            <a:fillRect l="-80294" t="-298246" r="-327941" b="-95614"/>
                          </a:stretch>
                        </a:blipFill>
                      </a:tcPr>
                    </a:tc>
                    <a:tc>
                      <a:txBody>
                        <a:bodyPr/>
                        <a:lstStyle/>
                        <a:p>
                          <a:endParaRPr lang="en-US"/>
                        </a:p>
                      </a:txBody>
                      <a:tcPr>
                        <a:blipFill>
                          <a:blip r:embed="rId3"/>
                          <a:stretch>
                            <a:fillRect l="-181361" t="-298246" r="-229882" b="-95614"/>
                          </a:stretch>
                        </a:blipFill>
                      </a:tcPr>
                    </a:tc>
                    <a:tc>
                      <a:txBody>
                        <a:bodyPr/>
                        <a:lstStyle/>
                        <a:p>
                          <a:endParaRPr lang="en-US"/>
                        </a:p>
                      </a:txBody>
                      <a:tcPr>
                        <a:blipFill>
                          <a:blip r:embed="rId3"/>
                          <a:stretch>
                            <a:fillRect l="-304808" t="-298246" r="-149038" b="-95614"/>
                          </a:stretch>
                        </a:blipFill>
                      </a:tcPr>
                    </a:tc>
                    <a:tc>
                      <a:txBody>
                        <a:bodyPr/>
                        <a:lstStyle/>
                        <a:p>
                          <a:endParaRPr lang="en-US"/>
                        </a:p>
                      </a:txBody>
                      <a:tcPr>
                        <a:blipFill>
                          <a:blip r:embed="rId3"/>
                          <a:stretch>
                            <a:fillRect l="-272786" t="-298246" r="-432" b="-95614"/>
                          </a:stretch>
                        </a:blipFill>
                      </a:tcPr>
                    </a:tc>
                    <a:extLst>
                      <a:ext uri="{0D108BD9-81ED-4DB2-BD59-A6C34878D82A}">
                        <a16:rowId xmlns:a16="http://schemas.microsoft.com/office/drawing/2014/main" val="10004"/>
                      </a:ext>
                    </a:extLst>
                  </a:tr>
                  <a:tr h="651320">
                    <a:tc vMerge="1">
                      <a:txBody>
                        <a:bodyPr/>
                        <a:lstStyle/>
                        <a:p>
                          <a:pPr algn="ctr"/>
                          <a:endParaRPr lang="en-US" dirty="0"/>
                        </a:p>
                      </a:txBody>
                      <a:tcPr anchor="ctr"/>
                    </a:tc>
                    <a:tc>
                      <a:txBody>
                        <a:bodyPr/>
                        <a:lstStyle/>
                        <a:p>
                          <a:endParaRPr lang="en-US"/>
                        </a:p>
                      </a:txBody>
                      <a:tcPr>
                        <a:blipFill>
                          <a:blip r:embed="rId3"/>
                          <a:stretch>
                            <a:fillRect l="-32524" t="-424299" r="-706311" b="-1869"/>
                          </a:stretch>
                        </a:blipFill>
                      </a:tcPr>
                    </a:tc>
                    <a:tc>
                      <a:txBody>
                        <a:bodyPr/>
                        <a:lstStyle/>
                        <a:p>
                          <a:endParaRPr lang="en-US"/>
                        </a:p>
                      </a:txBody>
                      <a:tcPr>
                        <a:blipFill>
                          <a:blip r:embed="rId3"/>
                          <a:stretch>
                            <a:fillRect l="-80294" t="-424299" r="-327941" b="-1869"/>
                          </a:stretch>
                        </a:blipFill>
                      </a:tcPr>
                    </a:tc>
                    <a:tc>
                      <a:txBody>
                        <a:bodyPr/>
                        <a:lstStyle/>
                        <a:p>
                          <a:endParaRPr lang="en-US"/>
                        </a:p>
                      </a:txBody>
                      <a:tcPr>
                        <a:blipFill>
                          <a:blip r:embed="rId3"/>
                          <a:stretch>
                            <a:fillRect l="-181361" t="-424299" r="-229882" b="-1869"/>
                          </a:stretch>
                        </a:blipFill>
                      </a:tcPr>
                    </a:tc>
                    <a:tc>
                      <a:txBody>
                        <a:bodyPr/>
                        <a:lstStyle/>
                        <a:p>
                          <a:endParaRPr lang="en-US"/>
                        </a:p>
                      </a:txBody>
                      <a:tcPr>
                        <a:blipFill>
                          <a:blip r:embed="rId3"/>
                          <a:stretch>
                            <a:fillRect l="-304808" t="-424299" r="-149038" b="-1869"/>
                          </a:stretch>
                        </a:blipFill>
                      </a:tcPr>
                    </a:tc>
                    <a:tc>
                      <a:txBody>
                        <a:bodyPr/>
                        <a:lstStyle/>
                        <a:p>
                          <a:endParaRPr lang="en-US"/>
                        </a:p>
                      </a:txBody>
                      <a:tcPr>
                        <a:blipFill>
                          <a:blip r:embed="rId3"/>
                          <a:stretch>
                            <a:fillRect l="-272786" t="-424299" r="-432" b="-1869"/>
                          </a:stretch>
                        </a:blipFill>
                      </a:tcPr>
                    </a:tc>
                    <a:extLst>
                      <a:ext uri="{0D108BD9-81ED-4DB2-BD59-A6C34878D82A}">
                        <a16:rowId xmlns:a16="http://schemas.microsoft.com/office/drawing/2014/main" val="10005"/>
                      </a:ext>
                    </a:extLst>
                  </a:tr>
                </a:tbl>
              </a:graphicData>
            </a:graphic>
          </p:graphicFrame>
        </mc:Fallback>
      </mc:AlternateContent>
      <p:sp>
        <p:nvSpPr>
          <p:cNvPr id="7" name="TextBox 6"/>
          <p:cNvSpPr txBox="1"/>
          <p:nvPr/>
        </p:nvSpPr>
        <p:spPr>
          <a:xfrm>
            <a:off x="2817812" y="2819400"/>
            <a:ext cx="7239000" cy="313932"/>
          </a:xfrm>
          <a:prstGeom prst="rect">
            <a:avLst/>
          </a:prstGeom>
          <a:noFill/>
        </p:spPr>
        <p:txBody>
          <a:bodyPr wrap="square" rtlCol="0">
            <a:spAutoFit/>
          </a:bodyPr>
          <a:lstStyle/>
          <a:p>
            <a:pPr>
              <a:lnSpc>
                <a:spcPct val="90000"/>
              </a:lnSpc>
            </a:pPr>
            <a:r>
              <a:rPr lang="en-US" sz="1600" dirty="0" smtClean="0"/>
              <a:t>Common Measures of Signal Quality and a Table of Conversion Among Them</a:t>
            </a:r>
            <a:endParaRPr lang="en-US" sz="1600" dirty="0"/>
          </a:p>
        </p:txBody>
      </p:sp>
    </p:spTree>
    <p:extLst>
      <p:ext uri="{BB962C8B-B14F-4D97-AF65-F5344CB8AC3E}">
        <p14:creationId xmlns:p14="http://schemas.microsoft.com/office/powerpoint/2010/main" val="14039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SNR in Linear and Logarithmic Scale</a:t>
            </a:r>
            <a:endParaRPr lang="en-US" dirty="0"/>
          </a:p>
        </p:txBody>
      </p:sp>
      <p:sp>
        <p:nvSpPr>
          <p:cNvPr id="3" name="Content Placeholder 2"/>
          <p:cNvSpPr>
            <a:spLocks noGrp="1"/>
          </p:cNvSpPr>
          <p:nvPr>
            <p:ph idx="1"/>
          </p:nvPr>
        </p:nvSpPr>
        <p:spPr>
          <a:xfrm>
            <a:off x="531812" y="1447800"/>
            <a:ext cx="4724400" cy="4724400"/>
          </a:xfrm>
        </p:spPr>
        <p:txBody>
          <a:bodyPr/>
          <a:lstStyle/>
          <a:p>
            <a:r>
              <a:rPr lang="en-US" dirty="0" smtClean="0"/>
              <a:t>SNR is often expressed in logarithmic (decibel) scale</a:t>
            </a:r>
          </a:p>
          <a:p>
            <a:r>
              <a:rPr lang="en-US" dirty="0" smtClean="0"/>
              <a:t>This chart shows the relative levels in the regular (linear) scale for different SNR values in dB</a:t>
            </a:r>
            <a:endParaRPr lang="en-US" dirty="0"/>
          </a:p>
        </p:txBody>
      </p:sp>
      <p:sp>
        <p:nvSpPr>
          <p:cNvPr id="4" name="Slide Number Placeholder 3"/>
          <p:cNvSpPr>
            <a:spLocks noGrp="1"/>
          </p:cNvSpPr>
          <p:nvPr>
            <p:ph type="sldNum" sz="quarter" idx="12"/>
          </p:nvPr>
        </p:nvSpPr>
        <p:spPr/>
        <p:txBody>
          <a:bodyPr/>
          <a:lstStyle/>
          <a:p>
            <a:fld id="{25BA54BD-C84D-46CE-8B72-31BFB26ABA43}" type="slidenum">
              <a:rPr lang="en-US" smtClean="0"/>
              <a:t>25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4812" y="1371600"/>
            <a:ext cx="6400800" cy="4800600"/>
          </a:xfrm>
          <a:prstGeom prst="rect">
            <a:avLst/>
          </a:prstGeom>
        </p:spPr>
      </p:pic>
      <p:sp>
        <p:nvSpPr>
          <p:cNvPr id="6" name="TextBox 5"/>
          <p:cNvSpPr txBox="1"/>
          <p:nvPr/>
        </p:nvSpPr>
        <p:spPr>
          <a:xfrm>
            <a:off x="6398091" y="5715000"/>
            <a:ext cx="1067921" cy="286232"/>
          </a:xfrm>
          <a:prstGeom prst="rect">
            <a:avLst/>
          </a:prstGeom>
          <a:noFill/>
        </p:spPr>
        <p:txBody>
          <a:bodyPr wrap="none" rtlCol="0">
            <a:spAutoFit/>
          </a:bodyPr>
          <a:lstStyle/>
          <a:p>
            <a:pPr>
              <a:lnSpc>
                <a:spcPct val="90000"/>
              </a:lnSpc>
            </a:pPr>
            <a:r>
              <a:rPr lang="en-US" sz="1400" dirty="0" smtClean="0">
                <a:solidFill>
                  <a:schemeClr val="bg1"/>
                </a:solidFill>
              </a:rPr>
              <a:t>SNR = -6 dB</a:t>
            </a:r>
            <a:endParaRPr lang="en-US" sz="1400" dirty="0">
              <a:solidFill>
                <a:schemeClr val="bg1"/>
              </a:solidFill>
            </a:endParaRPr>
          </a:p>
        </p:txBody>
      </p:sp>
      <p:sp>
        <p:nvSpPr>
          <p:cNvPr id="7" name="TextBox 6"/>
          <p:cNvSpPr txBox="1"/>
          <p:nvPr/>
        </p:nvSpPr>
        <p:spPr>
          <a:xfrm>
            <a:off x="7618412" y="5715000"/>
            <a:ext cx="1007007" cy="286232"/>
          </a:xfrm>
          <a:prstGeom prst="rect">
            <a:avLst/>
          </a:prstGeom>
          <a:noFill/>
        </p:spPr>
        <p:txBody>
          <a:bodyPr wrap="none" rtlCol="0">
            <a:spAutoFit/>
          </a:bodyPr>
          <a:lstStyle/>
          <a:p>
            <a:pPr>
              <a:lnSpc>
                <a:spcPct val="90000"/>
              </a:lnSpc>
            </a:pPr>
            <a:r>
              <a:rPr lang="en-US" sz="1400" dirty="0" smtClean="0">
                <a:solidFill>
                  <a:schemeClr val="bg1"/>
                </a:solidFill>
              </a:rPr>
              <a:t>SNR = 0 dB</a:t>
            </a:r>
            <a:endParaRPr lang="en-US" sz="1400" dirty="0">
              <a:solidFill>
                <a:schemeClr val="bg1"/>
              </a:solidFill>
            </a:endParaRPr>
          </a:p>
        </p:txBody>
      </p:sp>
      <p:sp>
        <p:nvSpPr>
          <p:cNvPr id="8" name="TextBox 7"/>
          <p:cNvSpPr txBox="1"/>
          <p:nvPr/>
        </p:nvSpPr>
        <p:spPr>
          <a:xfrm>
            <a:off x="8837612" y="5715000"/>
            <a:ext cx="1099981" cy="286232"/>
          </a:xfrm>
          <a:prstGeom prst="rect">
            <a:avLst/>
          </a:prstGeom>
          <a:noFill/>
        </p:spPr>
        <p:txBody>
          <a:bodyPr wrap="none" rtlCol="0">
            <a:spAutoFit/>
          </a:bodyPr>
          <a:lstStyle/>
          <a:p>
            <a:pPr>
              <a:lnSpc>
                <a:spcPct val="90000"/>
              </a:lnSpc>
            </a:pPr>
            <a:r>
              <a:rPr lang="en-US" sz="1400" dirty="0" smtClean="0">
                <a:solidFill>
                  <a:schemeClr val="bg1"/>
                </a:solidFill>
              </a:rPr>
              <a:t>SNR = +6 dB</a:t>
            </a:r>
            <a:endParaRPr lang="en-US" sz="1400" dirty="0">
              <a:solidFill>
                <a:schemeClr val="bg1"/>
              </a:solidFill>
            </a:endParaRPr>
          </a:p>
        </p:txBody>
      </p:sp>
      <p:sp>
        <p:nvSpPr>
          <p:cNvPr id="9" name="TextBox 8"/>
          <p:cNvSpPr txBox="1"/>
          <p:nvPr/>
        </p:nvSpPr>
        <p:spPr>
          <a:xfrm>
            <a:off x="10131891" y="5715000"/>
            <a:ext cx="1176925" cy="286232"/>
          </a:xfrm>
          <a:prstGeom prst="rect">
            <a:avLst/>
          </a:prstGeom>
          <a:noFill/>
        </p:spPr>
        <p:txBody>
          <a:bodyPr wrap="none" rtlCol="0">
            <a:spAutoFit/>
          </a:bodyPr>
          <a:lstStyle/>
          <a:p>
            <a:pPr>
              <a:lnSpc>
                <a:spcPct val="90000"/>
              </a:lnSpc>
            </a:pPr>
            <a:r>
              <a:rPr lang="en-US" sz="1400" dirty="0" smtClean="0">
                <a:solidFill>
                  <a:schemeClr val="bg1"/>
                </a:solidFill>
              </a:rPr>
              <a:t>SNR = +12 dB</a:t>
            </a:r>
            <a:endParaRPr lang="en-US" sz="1400" dirty="0">
              <a:solidFill>
                <a:schemeClr val="bg1"/>
              </a:solidFill>
            </a:endParaRPr>
          </a:p>
        </p:txBody>
      </p:sp>
      <mc:AlternateContent xmlns:mc="http://schemas.openxmlformats.org/markup-compatibility/2006" xmlns:a14="http://schemas.microsoft.com/office/drawing/2010/main">
        <mc:Choice Requires="a14">
          <p:sp>
            <p:nvSpPr>
              <p:cNvPr id="10" name="TextBox 9"/>
              <p:cNvSpPr txBox="1"/>
              <p:nvPr/>
            </p:nvSpPr>
            <p:spPr>
              <a:xfrm>
                <a:off x="8625419" y="3207953"/>
                <a:ext cx="2255810" cy="480131"/>
              </a:xfrm>
              <a:prstGeom prst="rect">
                <a:avLst/>
              </a:prstGeom>
              <a:noFill/>
            </p:spPr>
            <p:txBody>
              <a:bodyPr wrap="none" rtlCol="0">
                <a:spAutoFit/>
              </a:bodyPr>
              <a:lstStyle/>
              <a:p>
                <a:pPr>
                  <a:lnSpc>
                    <a:spcPct val="90000"/>
                  </a:lnSpc>
                </a:pPr>
                <a:r>
                  <a:rPr lang="en-US" sz="1400" dirty="0" smtClean="0">
                    <a:solidFill>
                      <a:schemeClr val="bg1"/>
                    </a:solidFill>
                  </a:rPr>
                  <a:t>Blue: Signal Power Level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a:rPr>
                          <m:t>𝑃</m:t>
                        </m:r>
                      </m:e>
                      <m:sub>
                        <m:r>
                          <a:rPr lang="en-US" sz="1400" b="0" i="1" smtClean="0">
                            <a:solidFill>
                              <a:schemeClr val="bg1"/>
                            </a:solidFill>
                            <a:latin typeface="Cambria Math"/>
                          </a:rPr>
                          <m:t>𝑆</m:t>
                        </m:r>
                      </m:sub>
                    </m:sSub>
                  </m:oMath>
                </a14:m>
                <a:endParaRPr lang="en-US" sz="1400" dirty="0" smtClean="0">
                  <a:solidFill>
                    <a:schemeClr val="bg1"/>
                  </a:solidFill>
                </a:endParaRPr>
              </a:p>
              <a:p>
                <a:pPr>
                  <a:lnSpc>
                    <a:spcPct val="90000"/>
                  </a:lnSpc>
                </a:pPr>
                <a:r>
                  <a:rPr lang="en-US" sz="1400" dirty="0" smtClean="0">
                    <a:solidFill>
                      <a:schemeClr val="bg1"/>
                    </a:solidFill>
                  </a:rPr>
                  <a:t>Pink: Noise Power Level </a:t>
                </a: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a:rPr>
                          <m:t>𝑃</m:t>
                        </m:r>
                      </m:e>
                      <m:sub>
                        <m:r>
                          <a:rPr lang="en-US" sz="1400" b="0" i="1" smtClean="0">
                            <a:solidFill>
                              <a:schemeClr val="bg1"/>
                            </a:solidFill>
                            <a:latin typeface="Cambria Math"/>
                          </a:rPr>
                          <m:t>𝑁</m:t>
                        </m:r>
                      </m:sub>
                    </m:sSub>
                  </m:oMath>
                </a14:m>
                <a:endParaRPr lang="en-US" sz="1400" dirty="0">
                  <a:solidFill>
                    <a:schemeClr val="bg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625419" y="3207953"/>
                <a:ext cx="2255810" cy="480131"/>
              </a:xfrm>
              <a:prstGeom prst="rect">
                <a:avLst/>
              </a:prstGeom>
              <a:blipFill rotWithShape="1">
                <a:blip r:embed="rId3"/>
                <a:stretch>
                  <a:fillRect l="-811" t="-5063" b="-11392"/>
                </a:stretch>
              </a:blipFill>
            </p:spPr>
            <p:txBody>
              <a:bodyPr/>
              <a:lstStyle/>
              <a:p>
                <a:r>
                  <a:rPr lang="en-US">
                    <a:noFill/>
                  </a:rPr>
                  <a:t> </a:t>
                </a:r>
              </a:p>
            </p:txBody>
          </p:sp>
        </mc:Fallback>
      </mc:AlternateContent>
      <p:cxnSp>
        <p:nvCxnSpPr>
          <p:cNvPr id="12" name="Straight Arrow Connector 11"/>
          <p:cNvCxnSpPr/>
          <p:nvPr/>
        </p:nvCxnSpPr>
        <p:spPr>
          <a:xfrm flipH="1">
            <a:off x="7923212" y="3352800"/>
            <a:ext cx="762000" cy="129540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8380412" y="3657600"/>
            <a:ext cx="609600" cy="99060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36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Spectral Efficiency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Spectral efficiency is a key metric that denotes whether the available bandwidth is utilized efficiently for data transport</a:t>
                </a:r>
              </a:p>
              <a:p>
                <a:r>
                  <a:rPr lang="en-US" dirty="0" smtClean="0"/>
                  <a:t>Defined as the ratio of bit rate to bandwidth: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a:rPr>
                              <m:t>𝑅</m:t>
                            </m:r>
                          </m:e>
                          <m:sub>
                            <m:r>
                              <a:rPr lang="en-US" b="0" i="1" smtClean="0">
                                <a:latin typeface="Cambria Math"/>
                              </a:rPr>
                              <m:t>𝑏</m:t>
                            </m:r>
                          </m:sub>
                        </m:sSub>
                      </m:num>
                      <m:den>
                        <m:r>
                          <a:rPr lang="en-US" b="0" i="1" smtClean="0">
                            <a:latin typeface="Cambria Math"/>
                          </a:rPr>
                          <m:t>𝐵</m:t>
                        </m:r>
                      </m:den>
                    </m:f>
                    <m:r>
                      <a:rPr lang="en-US" b="0" i="1" smtClean="0">
                        <a:latin typeface="Cambria Math"/>
                        <a:ea typeface="Cambria Math"/>
                      </a:rPr>
                      <m:t>≤</m:t>
                    </m:r>
                    <m:f>
                      <m:fPr>
                        <m:ctrlPr>
                          <a:rPr lang="en-US" b="0" i="1" smtClean="0">
                            <a:latin typeface="Cambria Math" panose="02040503050406030204" pitchFamily="18" charset="0"/>
                            <a:ea typeface="Cambria Math"/>
                          </a:rPr>
                        </m:ctrlPr>
                      </m:fPr>
                      <m:num>
                        <m:r>
                          <m:rPr>
                            <m:sty m:val="p"/>
                          </m:rPr>
                          <a:rPr lang="en-US" b="0" i="0" smtClean="0">
                            <a:latin typeface="Cambria Math"/>
                            <a:ea typeface="Cambria Math"/>
                          </a:rPr>
                          <m:t>C</m:t>
                        </m:r>
                      </m:num>
                      <m:den>
                        <m:r>
                          <m:rPr>
                            <m:sty m:val="p"/>
                          </m:rPr>
                          <a:rPr lang="en-US" b="0" i="0" smtClean="0">
                            <a:latin typeface="Cambria Math"/>
                            <a:ea typeface="Cambria Math"/>
                          </a:rPr>
                          <m:t>B</m:t>
                        </m:r>
                      </m:den>
                    </m:f>
                    <m:r>
                      <a:rPr lang="en-US" b="0" i="0" smtClean="0">
                        <a:latin typeface="Cambria Math"/>
                        <a:ea typeface="Cambria Math"/>
                      </a:rPr>
                      <m:t>=</m:t>
                    </m:r>
                    <m:func>
                      <m:funcPr>
                        <m:ctrlPr>
                          <a:rPr lang="en-US" i="1">
                            <a:latin typeface="Cambria Math" panose="02040503050406030204" pitchFamily="18" charset="0"/>
                            <a:ea typeface="Cambria Math"/>
                          </a:rPr>
                        </m:ctrlPr>
                      </m:funcPr>
                      <m:fName>
                        <m:sSub>
                          <m:sSubPr>
                            <m:ctrlPr>
                              <a:rPr lang="en-US" i="1">
                                <a:latin typeface="Cambria Math" panose="02040503050406030204" pitchFamily="18" charset="0"/>
                                <a:ea typeface="Cambria Math"/>
                              </a:rPr>
                            </m:ctrlPr>
                          </m:sSubPr>
                          <m:e>
                            <m:r>
                              <m:rPr>
                                <m:sty m:val="p"/>
                              </m:rPr>
                              <a:rPr lang="en-US">
                                <a:latin typeface="Cambria Math"/>
                                <a:ea typeface="Cambria Math"/>
                              </a:rPr>
                              <m:t>log</m:t>
                            </m:r>
                          </m:e>
                          <m:sub>
                            <m:r>
                              <a:rPr lang="en-US" i="1">
                                <a:latin typeface="Cambria Math"/>
                                <a:ea typeface="Cambria Math"/>
                              </a:rPr>
                              <m:t>2</m:t>
                            </m:r>
                          </m:sub>
                        </m:sSub>
                      </m:fName>
                      <m:e>
                        <m:d>
                          <m:dPr>
                            <m:ctrlPr>
                              <a:rPr lang="en-US" i="1">
                                <a:latin typeface="Cambria Math" panose="02040503050406030204" pitchFamily="18" charset="0"/>
                                <a:ea typeface="Cambria Math"/>
                              </a:rPr>
                            </m:ctrlPr>
                          </m:dPr>
                          <m:e>
                            <m:r>
                              <a:rPr lang="en-US" i="1">
                                <a:latin typeface="Cambria Math"/>
                                <a:ea typeface="Cambria Math"/>
                              </a:rPr>
                              <m:t>1+</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a:rPr lang="en-US" i="1">
                                        <a:latin typeface="Cambria Math"/>
                                        <a:ea typeface="Cambria Math"/>
                                      </a:rPr>
                                      <m:t>𝑃</m:t>
                                    </m:r>
                                  </m:e>
                                  <m:sub>
                                    <m:r>
                                      <a:rPr lang="en-US" i="1">
                                        <a:latin typeface="Cambria Math"/>
                                        <a:ea typeface="Cambria Math"/>
                                      </a:rPr>
                                      <m:t>𝑆</m:t>
                                    </m:r>
                                  </m:sub>
                                </m:sSub>
                              </m:num>
                              <m:den>
                                <m:sSub>
                                  <m:sSubPr>
                                    <m:ctrlPr>
                                      <a:rPr lang="en-US" i="1">
                                        <a:latin typeface="Cambria Math" panose="02040503050406030204" pitchFamily="18" charset="0"/>
                                        <a:ea typeface="Cambria Math"/>
                                      </a:rPr>
                                    </m:ctrlPr>
                                  </m:sSubPr>
                                  <m:e>
                                    <m:r>
                                      <a:rPr lang="en-US" i="1">
                                        <a:latin typeface="Cambria Math"/>
                                        <a:ea typeface="Cambria Math"/>
                                      </a:rPr>
                                      <m:t>𝑃</m:t>
                                    </m:r>
                                  </m:e>
                                  <m:sub>
                                    <m:r>
                                      <a:rPr lang="en-US" i="1">
                                        <a:latin typeface="Cambria Math"/>
                                        <a:ea typeface="Cambria Math"/>
                                      </a:rPr>
                                      <m:t>𝑁</m:t>
                                    </m:r>
                                  </m:sub>
                                </m:sSub>
                              </m:den>
                            </m:f>
                          </m:e>
                        </m:d>
                      </m:e>
                    </m:func>
                  </m:oMath>
                </a14:m>
                <a:r>
                  <a:rPr lang="en-US" dirty="0" smtClean="0"/>
                  <a:t> in bps/Hz </a:t>
                </a:r>
              </a:p>
              <a:p>
                <a:pPr lvl="1"/>
                <a:r>
                  <a:rPr lang="en-US" dirty="0" smtClean="0"/>
                  <a:t>Higher value </a:t>
                </a:r>
                <a:r>
                  <a:rPr lang="en-US" dirty="0" smtClean="0">
                    <a:sym typeface="Wingdings" panose="05000000000000000000" pitchFamily="2" charset="2"/>
                  </a:rPr>
                  <a:t> </a:t>
                </a:r>
                <a:r>
                  <a:rPr lang="en-US" dirty="0" smtClean="0"/>
                  <a:t>many bits are getting transported for each Hertz of bandwidth</a:t>
                </a:r>
              </a:p>
              <a:p>
                <a:pPr lvl="2"/>
                <a:r>
                  <a:rPr lang="en-US" dirty="0" smtClean="0"/>
                  <a:t>Possible when a lot of power is available</a:t>
                </a:r>
              </a:p>
              <a:p>
                <a:pPr lvl="1"/>
                <a:r>
                  <a:rPr lang="en-US" dirty="0" smtClean="0"/>
                  <a:t>Low value </a:t>
                </a:r>
                <a:r>
                  <a:rPr lang="en-US" dirty="0" smtClean="0">
                    <a:sym typeface="Wingdings" panose="05000000000000000000" pitchFamily="2" charset="2"/>
                  </a:rPr>
                  <a:t> only a few bits are transported for each Hz of bandwidth</a:t>
                </a:r>
              </a:p>
              <a:p>
                <a:pPr lvl="2"/>
                <a:r>
                  <a:rPr lang="en-US" dirty="0" smtClean="0">
                    <a:sym typeface="Wingdings" panose="05000000000000000000" pitchFamily="2" charset="2"/>
                  </a:rPr>
                  <a:t>Possible when a lot of bandwidth is available</a:t>
                </a:r>
              </a:p>
              <a:p>
                <a:r>
                  <a:rPr lang="en-US" dirty="0" smtClean="0">
                    <a:sym typeface="Wingdings" panose="05000000000000000000" pitchFamily="2" charset="2"/>
                  </a:rPr>
                  <a:t>Can alternatively be also defined as </a:t>
                </a:r>
              </a:p>
              <a:p>
                <a:pPr lvl="1"/>
                <a:r>
                  <a:rPr lang="en-US" dirty="0" smtClean="0">
                    <a:sym typeface="Wingdings" panose="05000000000000000000" pitchFamily="2" charset="2"/>
                  </a:rPr>
                  <a:t>A function of </a:t>
                </a:r>
                <a14:m>
                  <m:oMath xmlns:m="http://schemas.openxmlformats.org/officeDocument/2006/math">
                    <m:sSub>
                      <m:sSubPr>
                        <m:ctrlPr>
                          <a:rPr lang="en-US" b="0" i="1" smtClean="0">
                            <a:latin typeface="Cambria Math" panose="02040503050406030204" pitchFamily="18" charset="0"/>
                            <a:sym typeface="Wingdings" panose="05000000000000000000" pitchFamily="2" charset="2"/>
                          </a:rPr>
                        </m:ctrlPr>
                      </m:sSubPr>
                      <m:e>
                        <m:r>
                          <a:rPr lang="en-US" b="0" i="1" smtClean="0">
                            <a:latin typeface="Cambria Math"/>
                            <a:sym typeface="Wingdings" panose="05000000000000000000" pitchFamily="2" charset="2"/>
                          </a:rPr>
                          <m:t>𝐸</m:t>
                        </m:r>
                      </m:e>
                      <m:sub>
                        <m:r>
                          <a:rPr lang="en-US" b="0" i="1" smtClean="0">
                            <a:latin typeface="Cambria Math"/>
                            <a:sym typeface="Wingdings" panose="05000000000000000000" pitchFamily="2" charset="2"/>
                          </a:rPr>
                          <m:t>𝑆</m:t>
                        </m:r>
                      </m:sub>
                    </m:sSub>
                    <m:r>
                      <a:rPr lang="en-US" b="0" i="1" smtClean="0">
                        <a:latin typeface="Cambria Math"/>
                        <a:sym typeface="Wingdings" panose="05000000000000000000" pitchFamily="2" charset="2"/>
                      </a:rPr>
                      <m:t>/</m:t>
                    </m:r>
                    <m:sSub>
                      <m:sSubPr>
                        <m:ctrlPr>
                          <a:rPr lang="en-US" b="0" i="1" smtClean="0">
                            <a:latin typeface="Cambria Math" panose="02040503050406030204" pitchFamily="18" charset="0"/>
                            <a:sym typeface="Wingdings" panose="05000000000000000000" pitchFamily="2" charset="2"/>
                          </a:rPr>
                        </m:ctrlPr>
                      </m:sSubPr>
                      <m:e>
                        <m:r>
                          <a:rPr lang="en-US" b="0" i="1" smtClean="0">
                            <a:latin typeface="Cambria Math"/>
                            <a:sym typeface="Wingdings" panose="05000000000000000000" pitchFamily="2" charset="2"/>
                          </a:rPr>
                          <m:t>𝑁</m:t>
                        </m:r>
                      </m:e>
                      <m:sub>
                        <m:r>
                          <a:rPr lang="en-US" b="0" i="1" smtClean="0">
                            <a:latin typeface="Cambria Math"/>
                            <a:sym typeface="Wingdings" panose="05000000000000000000" pitchFamily="2" charset="2"/>
                          </a:rPr>
                          <m:t>0</m:t>
                        </m:r>
                      </m:sub>
                    </m:sSub>
                  </m:oMath>
                </a14:m>
                <a:r>
                  <a:rPr lang="en-US" dirty="0" smtClean="0"/>
                  <a:t>:</a:t>
                </a:r>
                <a:r>
                  <a:rPr lang="en-US" dirty="0"/>
                  <a:t>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𝑅</m:t>
                            </m:r>
                          </m:e>
                          <m:sub>
                            <m:r>
                              <a:rPr lang="en-US" i="1">
                                <a:latin typeface="Cambria Math"/>
                              </a:rPr>
                              <m:t>𝑏</m:t>
                            </m:r>
                          </m:sub>
                        </m:sSub>
                      </m:num>
                      <m:den>
                        <m:r>
                          <a:rPr lang="en-US" i="1">
                            <a:latin typeface="Cambria Math"/>
                          </a:rPr>
                          <m:t>𝐵</m:t>
                        </m:r>
                      </m:den>
                    </m:f>
                    <m:r>
                      <a:rPr lang="en-US" i="1">
                        <a:latin typeface="Cambria Math"/>
                        <a:ea typeface="Cambria Math"/>
                      </a:rPr>
                      <m:t>≤</m:t>
                    </m:r>
                    <m:f>
                      <m:fPr>
                        <m:ctrlPr>
                          <a:rPr lang="en-US" i="1">
                            <a:latin typeface="Cambria Math" panose="02040503050406030204" pitchFamily="18" charset="0"/>
                            <a:ea typeface="Cambria Math"/>
                          </a:rPr>
                        </m:ctrlPr>
                      </m:fPr>
                      <m:num>
                        <m:r>
                          <m:rPr>
                            <m:sty m:val="p"/>
                          </m:rPr>
                          <a:rPr lang="en-US">
                            <a:latin typeface="Cambria Math"/>
                            <a:ea typeface="Cambria Math"/>
                          </a:rPr>
                          <m:t>C</m:t>
                        </m:r>
                      </m:num>
                      <m:den>
                        <m:r>
                          <m:rPr>
                            <m:sty m:val="p"/>
                          </m:rPr>
                          <a:rPr lang="en-US">
                            <a:latin typeface="Cambria Math"/>
                            <a:ea typeface="Cambria Math"/>
                          </a:rPr>
                          <m:t>B</m:t>
                        </m:r>
                      </m:den>
                    </m:f>
                    <m:r>
                      <a:rPr lang="en-US">
                        <a:latin typeface="Cambria Math"/>
                        <a:ea typeface="Cambria Math"/>
                      </a:rPr>
                      <m:t>=</m:t>
                    </m:r>
                    <m:func>
                      <m:funcPr>
                        <m:ctrlPr>
                          <a:rPr lang="en-US" i="1">
                            <a:latin typeface="Cambria Math" panose="02040503050406030204" pitchFamily="18" charset="0"/>
                            <a:ea typeface="Cambria Math"/>
                          </a:rPr>
                        </m:ctrlPr>
                      </m:funcPr>
                      <m:fName>
                        <m:sSub>
                          <m:sSubPr>
                            <m:ctrlPr>
                              <a:rPr lang="en-US" i="1">
                                <a:latin typeface="Cambria Math" panose="02040503050406030204" pitchFamily="18" charset="0"/>
                                <a:ea typeface="Cambria Math"/>
                              </a:rPr>
                            </m:ctrlPr>
                          </m:sSubPr>
                          <m:e>
                            <m:r>
                              <m:rPr>
                                <m:sty m:val="p"/>
                              </m:rPr>
                              <a:rPr lang="en-US">
                                <a:latin typeface="Cambria Math"/>
                                <a:ea typeface="Cambria Math"/>
                              </a:rPr>
                              <m:t>log</m:t>
                            </m:r>
                          </m:e>
                          <m:sub>
                            <m:r>
                              <a:rPr lang="en-US" i="1">
                                <a:latin typeface="Cambria Math"/>
                                <a:ea typeface="Cambria Math"/>
                              </a:rPr>
                              <m:t>2</m:t>
                            </m:r>
                          </m:sub>
                        </m:sSub>
                      </m:fName>
                      <m:e>
                        <m:d>
                          <m:dPr>
                            <m:ctrlPr>
                              <a:rPr lang="en-US" i="1">
                                <a:latin typeface="Cambria Math" panose="02040503050406030204" pitchFamily="18" charset="0"/>
                                <a:ea typeface="Cambria Math"/>
                              </a:rPr>
                            </m:ctrlPr>
                          </m:dPr>
                          <m:e>
                            <m:r>
                              <a:rPr lang="en-US" i="1">
                                <a:latin typeface="Cambria Math"/>
                                <a:ea typeface="Cambria Math"/>
                              </a:rPr>
                              <m:t>1</m:t>
                            </m:r>
                            <m:r>
                              <a:rPr lang="en-US" b="0" i="1" smtClean="0">
                                <a:latin typeface="Cambria Math"/>
                                <a:ea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a:rPr lang="en-US" b="0" i="1" smtClean="0">
                                        <a:latin typeface="Cambria Math"/>
                                        <a:ea typeface="Cambria Math"/>
                                      </a:rPr>
                                      <m:t>𝐸</m:t>
                                    </m:r>
                                  </m:e>
                                  <m:sub>
                                    <m:r>
                                      <a:rPr lang="en-US" i="1">
                                        <a:latin typeface="Cambria Math"/>
                                        <a:ea typeface="Cambria Math"/>
                                      </a:rPr>
                                      <m:t>𝑆</m:t>
                                    </m:r>
                                  </m:sub>
                                </m:sSub>
                              </m:num>
                              <m:den>
                                <m:sSub>
                                  <m:sSubPr>
                                    <m:ctrlPr>
                                      <a:rPr lang="en-US" b="0" i="1" smtClean="0">
                                        <a:latin typeface="Cambria Math" panose="02040503050406030204" pitchFamily="18" charset="0"/>
                                        <a:ea typeface="Cambria Math"/>
                                      </a:rPr>
                                    </m:ctrlPr>
                                  </m:sSubPr>
                                  <m:e>
                                    <m:r>
                                      <a:rPr lang="en-US" b="0" i="1" smtClean="0">
                                        <a:latin typeface="Cambria Math"/>
                                        <a:ea typeface="Cambria Math"/>
                                      </a:rPr>
                                      <m:t>𝑁</m:t>
                                    </m:r>
                                  </m:e>
                                  <m:sub>
                                    <m:r>
                                      <a:rPr lang="en-US" b="0" i="1" smtClean="0">
                                        <a:latin typeface="Cambria Math"/>
                                        <a:ea typeface="Cambria Math"/>
                                      </a:rPr>
                                      <m:t>0</m:t>
                                    </m:r>
                                  </m:sub>
                                </m:sSub>
                              </m:den>
                            </m:f>
                          </m:e>
                        </m:d>
                      </m:e>
                    </m:func>
                  </m:oMath>
                </a14:m>
                <a:r>
                  <a:rPr lang="en-US" dirty="0"/>
                  <a:t> in bps/Hz </a:t>
                </a:r>
                <a:endParaRPr lang="en-US" dirty="0" smtClean="0"/>
              </a:p>
              <a:p>
                <a:pPr lvl="1"/>
                <a:r>
                  <a:rPr lang="en-US" dirty="0" smtClean="0"/>
                  <a:t>A function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𝐸</m:t>
                        </m:r>
                      </m:e>
                      <m:sub>
                        <m:r>
                          <a:rPr lang="en-US" b="0" i="1" smtClean="0">
                            <a:latin typeface="Cambria Math"/>
                          </a:rPr>
                          <m:t>𝑏</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0</m:t>
                        </m:r>
                      </m:sub>
                    </m:sSub>
                  </m:oMath>
                </a14:m>
                <a:r>
                  <a:rPr lang="en-US" dirty="0" smtClean="0"/>
                  <a:t>: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𝑅</m:t>
                            </m:r>
                          </m:e>
                          <m:sub>
                            <m:r>
                              <a:rPr lang="en-US" i="1">
                                <a:latin typeface="Cambria Math"/>
                              </a:rPr>
                              <m:t>𝑏</m:t>
                            </m:r>
                          </m:sub>
                        </m:sSub>
                      </m:num>
                      <m:den>
                        <m:r>
                          <a:rPr lang="en-US" i="1">
                            <a:latin typeface="Cambria Math"/>
                          </a:rPr>
                          <m:t>𝐵</m:t>
                        </m:r>
                      </m:den>
                    </m:f>
                    <m:r>
                      <a:rPr lang="en-US" i="1">
                        <a:latin typeface="Cambria Math"/>
                        <a:ea typeface="Cambria Math"/>
                      </a:rPr>
                      <m:t>≤</m:t>
                    </m:r>
                    <m:f>
                      <m:fPr>
                        <m:ctrlPr>
                          <a:rPr lang="en-US" i="1">
                            <a:latin typeface="Cambria Math" panose="02040503050406030204" pitchFamily="18" charset="0"/>
                            <a:ea typeface="Cambria Math"/>
                          </a:rPr>
                        </m:ctrlPr>
                      </m:fPr>
                      <m:num>
                        <m:r>
                          <m:rPr>
                            <m:sty m:val="p"/>
                          </m:rPr>
                          <a:rPr lang="en-US">
                            <a:latin typeface="Cambria Math"/>
                            <a:ea typeface="Cambria Math"/>
                          </a:rPr>
                          <m:t>C</m:t>
                        </m:r>
                      </m:num>
                      <m:den>
                        <m:r>
                          <m:rPr>
                            <m:sty m:val="p"/>
                          </m:rPr>
                          <a:rPr lang="en-US">
                            <a:latin typeface="Cambria Math"/>
                            <a:ea typeface="Cambria Math"/>
                          </a:rPr>
                          <m:t>B</m:t>
                        </m:r>
                      </m:den>
                    </m:f>
                    <m:r>
                      <a:rPr lang="en-US">
                        <a:latin typeface="Cambria Math"/>
                        <a:ea typeface="Cambria Math"/>
                      </a:rPr>
                      <m:t>=</m:t>
                    </m:r>
                    <m:func>
                      <m:funcPr>
                        <m:ctrlPr>
                          <a:rPr lang="en-US" i="1">
                            <a:latin typeface="Cambria Math" panose="02040503050406030204" pitchFamily="18" charset="0"/>
                            <a:ea typeface="Cambria Math"/>
                          </a:rPr>
                        </m:ctrlPr>
                      </m:funcPr>
                      <m:fName>
                        <m:sSub>
                          <m:sSubPr>
                            <m:ctrlPr>
                              <a:rPr lang="en-US" i="1">
                                <a:latin typeface="Cambria Math" panose="02040503050406030204" pitchFamily="18" charset="0"/>
                                <a:ea typeface="Cambria Math"/>
                              </a:rPr>
                            </m:ctrlPr>
                          </m:sSubPr>
                          <m:e>
                            <m:r>
                              <m:rPr>
                                <m:sty m:val="p"/>
                              </m:rPr>
                              <a:rPr lang="en-US">
                                <a:latin typeface="Cambria Math"/>
                                <a:ea typeface="Cambria Math"/>
                              </a:rPr>
                              <m:t>log</m:t>
                            </m:r>
                          </m:e>
                          <m:sub>
                            <m:r>
                              <a:rPr lang="en-US" i="1">
                                <a:latin typeface="Cambria Math"/>
                                <a:ea typeface="Cambria Math"/>
                              </a:rPr>
                              <m:t>2</m:t>
                            </m:r>
                          </m:sub>
                        </m:sSub>
                      </m:fName>
                      <m:e>
                        <m:d>
                          <m:dPr>
                            <m:ctrlPr>
                              <a:rPr lang="en-US" i="1">
                                <a:latin typeface="Cambria Math" panose="02040503050406030204" pitchFamily="18" charset="0"/>
                                <a:ea typeface="Cambria Math"/>
                              </a:rPr>
                            </m:ctrlPr>
                          </m:dPr>
                          <m:e>
                            <m:r>
                              <a:rPr lang="en-US" i="1">
                                <a:latin typeface="Cambria Math"/>
                                <a:ea typeface="Cambria Math"/>
                              </a:rPr>
                              <m:t>1</m:t>
                            </m:r>
                            <m:r>
                              <a:rPr lang="en-US" b="0" i="1" smtClean="0">
                                <a:latin typeface="Cambria Math"/>
                                <a:ea typeface="Cambria Math"/>
                              </a:rPr>
                              <m:t>+</m:t>
                            </m:r>
                            <m:f>
                              <m:fPr>
                                <m:ctrlPr>
                                  <a:rPr lang="en-US" b="0" i="1" smtClean="0">
                                    <a:latin typeface="Cambria Math" panose="02040503050406030204" pitchFamily="18" charset="0"/>
                                    <a:ea typeface="Cambria Math"/>
                                  </a:rPr>
                                </m:ctrlPr>
                              </m:fPr>
                              <m:num>
                                <m:r>
                                  <a:rPr lang="en-US" b="0" i="1" smtClean="0">
                                    <a:latin typeface="Cambria Math"/>
                                    <a:ea typeface="Cambria Math"/>
                                  </a:rPr>
                                  <m:t>𝐶</m:t>
                                </m:r>
                              </m:num>
                              <m:den>
                                <m:r>
                                  <a:rPr lang="en-US" b="0" i="1" smtClean="0">
                                    <a:latin typeface="Cambria Math"/>
                                    <a:ea typeface="Cambria Math"/>
                                  </a:rPr>
                                  <m:t>𝐵</m:t>
                                </m:r>
                              </m:den>
                            </m:f>
                            <m:r>
                              <a:rPr lang="en-US" b="0" i="1" smtClean="0">
                                <a:latin typeface="Cambria Math"/>
                                <a:ea typeface="Cambria Math"/>
                              </a:rPr>
                              <m:t>×</m:t>
                            </m:r>
                            <m:f>
                              <m:fPr>
                                <m:ctrlPr>
                                  <a:rPr lang="en-US" i="1">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𝐸</m:t>
                                    </m:r>
                                  </m:e>
                                  <m:sub>
                                    <m:r>
                                      <a:rPr lang="en-US" b="0" i="1" smtClean="0">
                                        <a:latin typeface="Cambria Math"/>
                                        <a:ea typeface="Cambria Math"/>
                                      </a:rPr>
                                      <m:t>𝑏</m:t>
                                    </m:r>
                                  </m:sub>
                                </m:sSub>
                              </m:num>
                              <m:den>
                                <m:sSub>
                                  <m:sSubPr>
                                    <m:ctrlPr>
                                      <a:rPr lang="en-US" i="1">
                                        <a:latin typeface="Cambria Math" panose="02040503050406030204" pitchFamily="18" charset="0"/>
                                        <a:ea typeface="Cambria Math"/>
                                      </a:rPr>
                                    </m:ctrlPr>
                                  </m:sSubPr>
                                  <m:e>
                                    <m:r>
                                      <a:rPr lang="en-US" i="1">
                                        <a:latin typeface="Cambria Math"/>
                                        <a:ea typeface="Cambria Math"/>
                                      </a:rPr>
                                      <m:t>𝑁</m:t>
                                    </m:r>
                                  </m:e>
                                  <m:sub>
                                    <m:r>
                                      <a:rPr lang="en-US" i="1">
                                        <a:latin typeface="Cambria Math"/>
                                        <a:ea typeface="Cambria Math"/>
                                      </a:rPr>
                                      <m:t>0</m:t>
                                    </m:r>
                                  </m:sub>
                                </m:sSub>
                              </m:den>
                            </m:f>
                          </m:e>
                        </m:d>
                      </m:e>
                    </m:func>
                  </m:oMath>
                </a14:m>
                <a:r>
                  <a:rPr lang="en-US" dirty="0"/>
                  <a:t> in bps/Hz </a:t>
                </a:r>
                <a:endParaRPr lang="en-US" dirty="0" smtClean="0"/>
              </a:p>
              <a:p>
                <a:pPr lvl="1"/>
                <a:r>
                  <a:rPr lang="en-US" dirty="0"/>
                  <a:t>P</a:t>
                </a:r>
                <a:r>
                  <a:rPr lang="en-US" dirty="0" smtClean="0"/>
                  <a:t>ulse-shaping </a:t>
                </a:r>
                <a:r>
                  <a:rPr lang="en-US" dirty="0"/>
                  <a:t>factor </a:t>
                </a:r>
                <a14:m>
                  <m:oMath xmlns:m="http://schemas.openxmlformats.org/officeDocument/2006/math">
                    <m:r>
                      <a:rPr lang="en-US" i="1">
                        <a:latin typeface="Cambria Math"/>
                        <a:ea typeface="Cambria Math"/>
                      </a:rPr>
                      <m:t>𝛼</m:t>
                    </m:r>
                  </m:oMath>
                </a14:m>
                <a:r>
                  <a:rPr lang="en-US" dirty="0"/>
                  <a:t> taken to be </a:t>
                </a:r>
                <a:r>
                  <a:rPr lang="en-US" dirty="0" smtClean="0"/>
                  <a:t>zero in the above</a:t>
                </a:r>
                <a:endParaRPr lang="en-US" dirty="0"/>
              </a:p>
              <a:p>
                <a:pPr lvl="1"/>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451" t="-129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26</a:t>
            </a:fld>
            <a:endParaRPr lang="en-US"/>
          </a:p>
        </p:txBody>
      </p:sp>
    </p:spTree>
    <p:extLst>
      <p:ext uri="{BB962C8B-B14F-4D97-AF65-F5344CB8AC3E}">
        <p14:creationId xmlns:p14="http://schemas.microsoft.com/office/powerpoint/2010/main" val="373616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Shannon Capacity of AWGN Channel: Spectral Efficiency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1812" y="1447800"/>
                <a:ext cx="5257800" cy="4724400"/>
              </a:xfrm>
            </p:spPr>
            <p:txBody>
              <a:bodyPr>
                <a:normAutofit/>
              </a:bodyPr>
              <a:lstStyle/>
              <a:p>
                <a:pPr marL="285750" indent="-285750">
                  <a:buFont typeface="Arial" panose="020B0604020202020204" pitchFamily="34" charset="0"/>
                  <a:buChar char="•"/>
                </a:pPr>
                <a:r>
                  <a:rPr lang="en-US" dirty="0" smtClean="0"/>
                  <a:t>Spectral efficiency in bps/Hz as a function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𝐸</m:t>
                        </m:r>
                      </m:e>
                      <m:sub>
                        <m:r>
                          <a:rPr lang="en-US" b="0" i="1" smtClean="0">
                            <a:latin typeface="Cambria Math"/>
                          </a:rPr>
                          <m:t>𝑏</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0</m:t>
                        </m:r>
                      </m:sub>
                    </m:sSub>
                  </m:oMath>
                </a14:m>
                <a:r>
                  <a:rPr lang="en-US" dirty="0" smtClean="0"/>
                  <a:t>:</a:t>
                </a:r>
              </a:p>
              <a:p>
                <a:pPr marL="0" indent="0">
                  <a:buNone/>
                </a:pPr>
                <a:r>
                  <a:rPr lang="en-US" dirty="0" smtClean="0"/>
                  <a:t>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𝑅</m:t>
                            </m:r>
                          </m:e>
                          <m:sub>
                            <m:r>
                              <a:rPr lang="en-US" i="1">
                                <a:latin typeface="Cambria Math"/>
                              </a:rPr>
                              <m:t>𝑏</m:t>
                            </m:r>
                          </m:sub>
                        </m:sSub>
                      </m:num>
                      <m:den>
                        <m:r>
                          <a:rPr lang="en-US" i="1">
                            <a:latin typeface="Cambria Math"/>
                          </a:rPr>
                          <m:t>𝐵</m:t>
                        </m:r>
                      </m:den>
                    </m:f>
                    <m:r>
                      <a:rPr lang="en-US" i="1">
                        <a:latin typeface="Cambria Math"/>
                        <a:ea typeface="Cambria Math"/>
                      </a:rPr>
                      <m:t>≤</m:t>
                    </m:r>
                    <m:f>
                      <m:fPr>
                        <m:ctrlPr>
                          <a:rPr lang="en-US" i="1">
                            <a:latin typeface="Cambria Math" panose="02040503050406030204" pitchFamily="18" charset="0"/>
                            <a:ea typeface="Cambria Math"/>
                          </a:rPr>
                        </m:ctrlPr>
                      </m:fPr>
                      <m:num>
                        <m:r>
                          <m:rPr>
                            <m:sty m:val="p"/>
                          </m:rPr>
                          <a:rPr lang="en-US">
                            <a:latin typeface="Cambria Math"/>
                            <a:ea typeface="Cambria Math"/>
                          </a:rPr>
                          <m:t>C</m:t>
                        </m:r>
                      </m:num>
                      <m:den>
                        <m:r>
                          <m:rPr>
                            <m:sty m:val="p"/>
                          </m:rPr>
                          <a:rPr lang="en-US">
                            <a:latin typeface="Cambria Math"/>
                            <a:ea typeface="Cambria Math"/>
                          </a:rPr>
                          <m:t>B</m:t>
                        </m:r>
                      </m:den>
                    </m:f>
                    <m:r>
                      <a:rPr lang="en-US">
                        <a:latin typeface="Cambria Math"/>
                        <a:ea typeface="Cambria Math"/>
                      </a:rPr>
                      <m:t>=</m:t>
                    </m:r>
                    <m:func>
                      <m:funcPr>
                        <m:ctrlPr>
                          <a:rPr lang="en-US" i="1">
                            <a:latin typeface="Cambria Math" panose="02040503050406030204" pitchFamily="18" charset="0"/>
                            <a:ea typeface="Cambria Math"/>
                          </a:rPr>
                        </m:ctrlPr>
                      </m:funcPr>
                      <m:fName>
                        <m:sSub>
                          <m:sSubPr>
                            <m:ctrlPr>
                              <a:rPr lang="en-US" i="1">
                                <a:latin typeface="Cambria Math" panose="02040503050406030204" pitchFamily="18" charset="0"/>
                                <a:ea typeface="Cambria Math"/>
                              </a:rPr>
                            </m:ctrlPr>
                          </m:sSubPr>
                          <m:e>
                            <m:r>
                              <m:rPr>
                                <m:sty m:val="p"/>
                              </m:rPr>
                              <a:rPr lang="en-US">
                                <a:latin typeface="Cambria Math"/>
                                <a:ea typeface="Cambria Math"/>
                              </a:rPr>
                              <m:t>log</m:t>
                            </m:r>
                          </m:e>
                          <m:sub>
                            <m:r>
                              <a:rPr lang="en-US" i="1">
                                <a:latin typeface="Cambria Math"/>
                                <a:ea typeface="Cambria Math"/>
                              </a:rPr>
                              <m:t>2</m:t>
                            </m:r>
                          </m:sub>
                        </m:sSub>
                      </m:fName>
                      <m:e>
                        <m:d>
                          <m:dPr>
                            <m:ctrlPr>
                              <a:rPr lang="en-US" i="1">
                                <a:latin typeface="Cambria Math" panose="02040503050406030204" pitchFamily="18" charset="0"/>
                                <a:ea typeface="Cambria Math"/>
                              </a:rPr>
                            </m:ctrlPr>
                          </m:dPr>
                          <m:e>
                            <m:r>
                              <a:rPr lang="en-US" i="1">
                                <a:latin typeface="Cambria Math"/>
                                <a:ea typeface="Cambria Math"/>
                              </a:rPr>
                              <m:t>1+</m:t>
                            </m:r>
                            <m:f>
                              <m:fPr>
                                <m:ctrlPr>
                                  <a:rPr lang="en-US" i="1">
                                    <a:latin typeface="Cambria Math" panose="02040503050406030204" pitchFamily="18" charset="0"/>
                                    <a:ea typeface="Cambria Math"/>
                                  </a:rPr>
                                </m:ctrlPr>
                              </m:fPr>
                              <m:num>
                                <m:r>
                                  <a:rPr lang="en-US" i="1">
                                    <a:latin typeface="Cambria Math"/>
                                    <a:ea typeface="Cambria Math"/>
                                  </a:rPr>
                                  <m:t>𝐶</m:t>
                                </m:r>
                              </m:num>
                              <m:den>
                                <m:r>
                                  <a:rPr lang="en-US" i="1">
                                    <a:latin typeface="Cambria Math"/>
                                    <a:ea typeface="Cambria Math"/>
                                  </a:rPr>
                                  <m:t>𝐵</m:t>
                                </m:r>
                              </m:den>
                            </m:f>
                            <m:r>
                              <a:rPr lang="en-US" i="1">
                                <a:latin typeface="Cambria Math"/>
                                <a:ea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a:rPr lang="en-US" i="1">
                                        <a:latin typeface="Cambria Math"/>
                                        <a:ea typeface="Cambria Math"/>
                                      </a:rPr>
                                      <m:t>𝐸</m:t>
                                    </m:r>
                                  </m:e>
                                  <m:sub>
                                    <m:r>
                                      <a:rPr lang="en-US" i="1">
                                        <a:latin typeface="Cambria Math"/>
                                        <a:ea typeface="Cambria Math"/>
                                      </a:rPr>
                                      <m:t>𝑏</m:t>
                                    </m:r>
                                  </m:sub>
                                </m:sSub>
                              </m:num>
                              <m:den>
                                <m:sSub>
                                  <m:sSubPr>
                                    <m:ctrlPr>
                                      <a:rPr lang="en-US" i="1">
                                        <a:latin typeface="Cambria Math" panose="02040503050406030204" pitchFamily="18" charset="0"/>
                                        <a:ea typeface="Cambria Math"/>
                                      </a:rPr>
                                    </m:ctrlPr>
                                  </m:sSubPr>
                                  <m:e>
                                    <m:r>
                                      <a:rPr lang="en-US" i="1">
                                        <a:latin typeface="Cambria Math"/>
                                        <a:ea typeface="Cambria Math"/>
                                      </a:rPr>
                                      <m:t>𝑁</m:t>
                                    </m:r>
                                  </m:e>
                                  <m:sub>
                                    <m:r>
                                      <a:rPr lang="en-US" i="1">
                                        <a:latin typeface="Cambria Math"/>
                                        <a:ea typeface="Cambria Math"/>
                                      </a:rPr>
                                      <m:t>0</m:t>
                                    </m:r>
                                  </m:sub>
                                </m:sSub>
                              </m:den>
                            </m:f>
                          </m:e>
                        </m:d>
                      </m:e>
                    </m:func>
                  </m:oMath>
                </a14:m>
                <a:r>
                  <a:rPr lang="en-US" dirty="0"/>
                  <a:t> in bps/Hz</a:t>
                </a:r>
                <a:endParaRPr lang="en-US" dirty="0" smtClean="0"/>
              </a:p>
              <a:p>
                <a:pPr marL="285750" indent="-285750">
                  <a:buFont typeface="Arial" panose="020B0604020202020204" pitchFamily="34" charset="0"/>
                  <a:buChar char="•"/>
                </a:pPr>
                <a:r>
                  <a:rPr lang="en-US" dirty="0" smtClean="0"/>
                  <a:t>Spectral efficiency becomes zero when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𝐸</m:t>
                        </m:r>
                      </m:e>
                      <m:sub>
                        <m:r>
                          <a:rPr lang="en-US" b="0" i="1" smtClean="0">
                            <a:latin typeface="Cambria Math"/>
                          </a:rPr>
                          <m:t>𝑏</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0</m:t>
                        </m:r>
                      </m:sub>
                    </m:sSub>
                  </m:oMath>
                </a14:m>
                <a:r>
                  <a:rPr lang="en-US" dirty="0" smtClean="0"/>
                  <a:t> is -1.6 dB</a:t>
                </a:r>
              </a:p>
              <a:p>
                <a:pPr marL="560070" lvl="1" indent="-285750">
                  <a:buFont typeface="Arial" panose="020B0604020202020204" pitchFamily="34" charset="0"/>
                  <a:buChar char="•"/>
                </a:pPr>
                <a:r>
                  <a:rPr lang="en-US" dirty="0" smtClean="0"/>
                  <a:t>Effect of noise can be completely removed by channel encoder provided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a:rPr>
                              <m:t>𝐸</m:t>
                            </m:r>
                          </m:e>
                          <m:sub>
                            <m:r>
                              <a:rPr lang="en-US" b="0" i="1" smtClean="0">
                                <a:latin typeface="Cambria Math"/>
                              </a:rPr>
                              <m:t>𝑏</m:t>
                            </m:r>
                          </m:sub>
                        </m:sSub>
                      </m:num>
                      <m:den>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0</m:t>
                            </m:r>
                          </m:sub>
                        </m:sSub>
                      </m:den>
                    </m:f>
                    <m:r>
                      <a:rPr lang="en-US" b="0" i="1" smtClean="0">
                        <a:latin typeface="Cambria Math"/>
                      </a:rPr>
                      <m:t>&gt;−1.6</m:t>
                    </m:r>
                  </m:oMath>
                </a14:m>
                <a:r>
                  <a:rPr lang="en-US" dirty="0" smtClean="0"/>
                  <a:t> dB and  a lot of bandwidth is available</a:t>
                </a:r>
              </a:p>
              <a:p>
                <a:pPr marL="285750" indent="-285750">
                  <a:buFont typeface="Arial" panose="020B0604020202020204" pitchFamily="34" charset="0"/>
                  <a:buChar char="•"/>
                </a:pPr>
                <a:r>
                  <a:rPr lang="en-US" dirty="0" smtClean="0"/>
                  <a:t>Shannon </a:t>
                </a:r>
                <a:r>
                  <a:rPr lang="en-US" dirty="0"/>
                  <a:t>capacity applies when the transmitted symbols are not constrained to lie on a pre-defined constellation</a:t>
                </a:r>
              </a:p>
              <a:p>
                <a:pPr marL="560070" lvl="1" indent="-285750">
                  <a:buFont typeface="Arial" panose="020B0604020202020204" pitchFamily="34" charset="0"/>
                  <a:buChar char="•"/>
                </a:pPr>
                <a:r>
                  <a:rPr lang="en-US" dirty="0"/>
                  <a:t>Modulation constrained capacity is smaller than the Shannon capacity and is also shown here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1812" y="1447800"/>
                <a:ext cx="5257800" cy="4724400"/>
              </a:xfrm>
              <a:blipFill rotWithShape="1">
                <a:blip r:embed="rId2"/>
                <a:stretch>
                  <a:fillRect l="-927" t="-1290" r="-1390" b="-5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27</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6812" y="1676400"/>
            <a:ext cx="5626100" cy="4219575"/>
          </a:xfrm>
          <a:prstGeom prst="rect">
            <a:avLst/>
          </a:prstGeom>
        </p:spPr>
      </p:pic>
      <p:sp>
        <p:nvSpPr>
          <p:cNvPr id="6" name="TextBox 5"/>
          <p:cNvSpPr txBox="1"/>
          <p:nvPr/>
        </p:nvSpPr>
        <p:spPr>
          <a:xfrm rot="19335603">
            <a:off x="7289885" y="2835352"/>
            <a:ext cx="1488100" cy="276999"/>
          </a:xfrm>
          <a:prstGeom prst="rect">
            <a:avLst/>
          </a:prstGeom>
          <a:noFill/>
        </p:spPr>
        <p:txBody>
          <a:bodyPr wrap="none" rtlCol="0">
            <a:spAutoFit/>
          </a:bodyPr>
          <a:lstStyle/>
          <a:p>
            <a:r>
              <a:rPr lang="en-US" sz="1200" dirty="0" smtClean="0">
                <a:solidFill>
                  <a:schemeClr val="bg1"/>
                </a:solidFill>
              </a:rPr>
              <a:t>Unattainable Region</a:t>
            </a:r>
            <a:endParaRPr lang="en-US" sz="1200" dirty="0">
              <a:solidFill>
                <a:schemeClr val="bg1"/>
              </a:solidFill>
            </a:endParaRPr>
          </a:p>
        </p:txBody>
      </p:sp>
      <p:sp>
        <p:nvSpPr>
          <p:cNvPr id="7" name="TextBox 6"/>
          <p:cNvSpPr txBox="1"/>
          <p:nvPr/>
        </p:nvSpPr>
        <p:spPr>
          <a:xfrm>
            <a:off x="10732712" y="4843790"/>
            <a:ext cx="511679" cy="261610"/>
          </a:xfrm>
          <a:prstGeom prst="rect">
            <a:avLst/>
          </a:prstGeom>
          <a:noFill/>
        </p:spPr>
        <p:txBody>
          <a:bodyPr wrap="none" rtlCol="0">
            <a:spAutoFit/>
          </a:bodyPr>
          <a:lstStyle/>
          <a:p>
            <a:r>
              <a:rPr lang="en-US" sz="1100" dirty="0" smtClean="0">
                <a:solidFill>
                  <a:schemeClr val="bg1"/>
                </a:solidFill>
              </a:rPr>
              <a:t>BPSK</a:t>
            </a:r>
            <a:endParaRPr lang="en-US" sz="1100" dirty="0">
              <a:solidFill>
                <a:schemeClr val="bg1"/>
              </a:solidFill>
            </a:endParaRPr>
          </a:p>
        </p:txBody>
      </p:sp>
      <p:sp>
        <p:nvSpPr>
          <p:cNvPr id="8" name="TextBox 7"/>
          <p:cNvSpPr txBox="1"/>
          <p:nvPr/>
        </p:nvSpPr>
        <p:spPr>
          <a:xfrm>
            <a:off x="10732712" y="4481840"/>
            <a:ext cx="532518" cy="261610"/>
          </a:xfrm>
          <a:prstGeom prst="rect">
            <a:avLst/>
          </a:prstGeom>
          <a:noFill/>
        </p:spPr>
        <p:txBody>
          <a:bodyPr wrap="none" rtlCol="0">
            <a:spAutoFit/>
          </a:bodyPr>
          <a:lstStyle/>
          <a:p>
            <a:r>
              <a:rPr lang="en-US" sz="1100" dirty="0" smtClean="0">
                <a:solidFill>
                  <a:schemeClr val="bg1"/>
                </a:solidFill>
              </a:rPr>
              <a:t>QPSK</a:t>
            </a:r>
            <a:endParaRPr lang="en-US" sz="1100" dirty="0">
              <a:solidFill>
                <a:schemeClr val="bg1"/>
              </a:solidFill>
            </a:endParaRPr>
          </a:p>
        </p:txBody>
      </p:sp>
      <p:sp>
        <p:nvSpPr>
          <p:cNvPr id="9" name="TextBox 8"/>
          <p:cNvSpPr txBox="1"/>
          <p:nvPr/>
        </p:nvSpPr>
        <p:spPr>
          <a:xfrm>
            <a:off x="10732712" y="4138940"/>
            <a:ext cx="546945" cy="261610"/>
          </a:xfrm>
          <a:prstGeom prst="rect">
            <a:avLst/>
          </a:prstGeom>
          <a:noFill/>
        </p:spPr>
        <p:txBody>
          <a:bodyPr wrap="none" rtlCol="0">
            <a:spAutoFit/>
          </a:bodyPr>
          <a:lstStyle/>
          <a:p>
            <a:r>
              <a:rPr lang="en-US" sz="1100" dirty="0" smtClean="0">
                <a:solidFill>
                  <a:schemeClr val="bg1"/>
                </a:solidFill>
              </a:rPr>
              <a:t>8-PSK</a:t>
            </a:r>
            <a:endParaRPr lang="en-US" sz="1100" dirty="0">
              <a:solidFill>
                <a:schemeClr val="bg1"/>
              </a:solidFill>
            </a:endParaRPr>
          </a:p>
        </p:txBody>
      </p:sp>
      <p:sp>
        <p:nvSpPr>
          <p:cNvPr id="10" name="TextBox 9"/>
          <p:cNvSpPr txBox="1"/>
          <p:nvPr/>
        </p:nvSpPr>
        <p:spPr>
          <a:xfrm>
            <a:off x="9362380" y="4143509"/>
            <a:ext cx="611065" cy="261610"/>
          </a:xfrm>
          <a:prstGeom prst="rect">
            <a:avLst/>
          </a:prstGeom>
          <a:noFill/>
        </p:spPr>
        <p:txBody>
          <a:bodyPr wrap="none" rtlCol="0">
            <a:spAutoFit/>
          </a:bodyPr>
          <a:lstStyle/>
          <a:p>
            <a:r>
              <a:rPr lang="en-US" sz="1100" dirty="0" smtClean="0">
                <a:solidFill>
                  <a:schemeClr val="bg1"/>
                </a:solidFill>
              </a:rPr>
              <a:t>16-PSK</a:t>
            </a:r>
            <a:endParaRPr lang="en-US" sz="1100" dirty="0">
              <a:solidFill>
                <a:schemeClr val="bg1"/>
              </a:solidFill>
            </a:endParaRPr>
          </a:p>
        </p:txBody>
      </p:sp>
      <p:sp>
        <p:nvSpPr>
          <p:cNvPr id="11" name="TextBox 10"/>
          <p:cNvSpPr txBox="1"/>
          <p:nvPr/>
        </p:nvSpPr>
        <p:spPr>
          <a:xfrm>
            <a:off x="9100943" y="3819525"/>
            <a:ext cx="700833" cy="261610"/>
          </a:xfrm>
          <a:prstGeom prst="rect">
            <a:avLst/>
          </a:prstGeom>
          <a:noFill/>
        </p:spPr>
        <p:txBody>
          <a:bodyPr wrap="none" rtlCol="0">
            <a:spAutoFit/>
          </a:bodyPr>
          <a:lstStyle/>
          <a:p>
            <a:r>
              <a:rPr lang="en-US" sz="1100" dirty="0" smtClean="0">
                <a:solidFill>
                  <a:schemeClr val="bg1"/>
                </a:solidFill>
              </a:rPr>
              <a:t>16-APSK</a:t>
            </a:r>
            <a:endParaRPr lang="en-US" sz="1100" dirty="0">
              <a:solidFill>
                <a:schemeClr val="bg1"/>
              </a:solidFill>
            </a:endParaRPr>
          </a:p>
        </p:txBody>
      </p:sp>
      <p:cxnSp>
        <p:nvCxnSpPr>
          <p:cNvPr id="12" name="Straight Arrow Connector 11"/>
          <p:cNvCxnSpPr>
            <a:stCxn id="11" idx="1"/>
          </p:cNvCxnSpPr>
          <p:nvPr/>
        </p:nvCxnSpPr>
        <p:spPr>
          <a:xfrm flipH="1">
            <a:off x="9015109" y="3950330"/>
            <a:ext cx="85834" cy="16070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10" idx="1"/>
          </p:cNvCxnSpPr>
          <p:nvPr/>
        </p:nvCxnSpPr>
        <p:spPr>
          <a:xfrm flipH="1" flipV="1">
            <a:off x="9167510" y="4263436"/>
            <a:ext cx="194870" cy="1087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10643364" y="3100318"/>
            <a:ext cx="708848" cy="261610"/>
          </a:xfrm>
          <a:prstGeom prst="rect">
            <a:avLst/>
          </a:prstGeom>
          <a:noFill/>
        </p:spPr>
        <p:txBody>
          <a:bodyPr wrap="none" rtlCol="0">
            <a:spAutoFit/>
          </a:bodyPr>
          <a:lstStyle/>
          <a:p>
            <a:r>
              <a:rPr lang="en-US" sz="1100" dirty="0" smtClean="0">
                <a:solidFill>
                  <a:schemeClr val="bg1"/>
                </a:solidFill>
              </a:rPr>
              <a:t>64-QAM</a:t>
            </a:r>
            <a:endParaRPr lang="en-US" sz="1100" dirty="0">
              <a:solidFill>
                <a:schemeClr val="bg1"/>
              </a:solidFill>
            </a:endParaRPr>
          </a:p>
        </p:txBody>
      </p:sp>
      <p:sp>
        <p:nvSpPr>
          <p:cNvPr id="15" name="TextBox 14"/>
          <p:cNvSpPr txBox="1"/>
          <p:nvPr/>
        </p:nvSpPr>
        <p:spPr>
          <a:xfrm rot="19447239">
            <a:off x="9998414" y="2573294"/>
            <a:ext cx="1241045" cy="261610"/>
          </a:xfrm>
          <a:prstGeom prst="rect">
            <a:avLst/>
          </a:prstGeom>
          <a:noFill/>
        </p:spPr>
        <p:txBody>
          <a:bodyPr wrap="none" rtlCol="0">
            <a:spAutoFit/>
          </a:bodyPr>
          <a:lstStyle/>
          <a:p>
            <a:r>
              <a:rPr lang="en-US" sz="1100" dirty="0" smtClean="0">
                <a:solidFill>
                  <a:schemeClr val="bg1"/>
                </a:solidFill>
              </a:rPr>
              <a:t>Shannon Capacity</a:t>
            </a:r>
            <a:endParaRPr lang="en-US" sz="1100" dirty="0">
              <a:solidFill>
                <a:schemeClr val="bg1"/>
              </a:solidFill>
            </a:endParaRPr>
          </a:p>
        </p:txBody>
      </p:sp>
      <p:sp>
        <p:nvSpPr>
          <p:cNvPr id="16" name="TextBox 15"/>
          <p:cNvSpPr txBox="1"/>
          <p:nvPr/>
        </p:nvSpPr>
        <p:spPr>
          <a:xfrm rot="19118945">
            <a:off x="7001737" y="4194857"/>
            <a:ext cx="1900136" cy="276999"/>
          </a:xfrm>
          <a:prstGeom prst="rect">
            <a:avLst/>
          </a:prstGeom>
          <a:noFill/>
        </p:spPr>
        <p:txBody>
          <a:bodyPr wrap="none" rtlCol="0">
            <a:spAutoFit/>
          </a:bodyPr>
          <a:lstStyle/>
          <a:p>
            <a:r>
              <a:rPr lang="en-US" sz="1200" dirty="0" smtClean="0">
                <a:solidFill>
                  <a:schemeClr val="bg1"/>
                </a:solidFill>
              </a:rPr>
              <a:t>Power Constrained Regime</a:t>
            </a:r>
            <a:endParaRPr lang="en-US" sz="1200" dirty="0">
              <a:solidFill>
                <a:schemeClr val="bg1"/>
              </a:solidFill>
            </a:endParaRPr>
          </a:p>
        </p:txBody>
      </p:sp>
      <p:cxnSp>
        <p:nvCxnSpPr>
          <p:cNvPr id="17" name="Straight Arrow Connector 16"/>
          <p:cNvCxnSpPr>
            <a:stCxn id="16" idx="1"/>
          </p:cNvCxnSpPr>
          <p:nvPr/>
        </p:nvCxnSpPr>
        <p:spPr>
          <a:xfrm flipH="1">
            <a:off x="7014644" y="4961037"/>
            <a:ext cx="223967" cy="265635"/>
          </a:xfrm>
          <a:prstGeom prst="straightConnector1">
            <a:avLst/>
          </a:prstGeom>
          <a:ln>
            <a:solidFill>
              <a:srgbClr val="C00000"/>
            </a:solidFill>
            <a:tailEnd type="arrow"/>
          </a:ln>
        </p:spPr>
        <p:style>
          <a:lnRef idx="2">
            <a:schemeClr val="accent2"/>
          </a:lnRef>
          <a:fillRef idx="0">
            <a:schemeClr val="accent2"/>
          </a:fillRef>
          <a:effectRef idx="1">
            <a:schemeClr val="accent2"/>
          </a:effectRef>
          <a:fontRef idx="minor">
            <a:schemeClr val="tx1"/>
          </a:fontRef>
        </p:style>
      </p:cxnSp>
      <p:sp>
        <p:nvSpPr>
          <p:cNvPr id="18" name="TextBox 17"/>
          <p:cNvSpPr txBox="1"/>
          <p:nvPr/>
        </p:nvSpPr>
        <p:spPr>
          <a:xfrm rot="19453598">
            <a:off x="8729290" y="2876105"/>
            <a:ext cx="1727332" cy="276999"/>
          </a:xfrm>
          <a:prstGeom prst="rect">
            <a:avLst/>
          </a:prstGeom>
          <a:noFill/>
        </p:spPr>
        <p:txBody>
          <a:bodyPr wrap="none" rtlCol="0">
            <a:spAutoFit/>
          </a:bodyPr>
          <a:lstStyle/>
          <a:p>
            <a:r>
              <a:rPr lang="en-US" sz="1200" dirty="0" smtClean="0">
                <a:solidFill>
                  <a:schemeClr val="bg1"/>
                </a:solidFill>
              </a:rPr>
              <a:t>BW Constrained Regime</a:t>
            </a:r>
            <a:endParaRPr lang="en-US" sz="1200" dirty="0">
              <a:solidFill>
                <a:schemeClr val="bg1"/>
              </a:solidFill>
            </a:endParaRPr>
          </a:p>
        </p:txBody>
      </p:sp>
      <p:cxnSp>
        <p:nvCxnSpPr>
          <p:cNvPr id="19" name="Straight Arrow Connector 18"/>
          <p:cNvCxnSpPr/>
          <p:nvPr/>
        </p:nvCxnSpPr>
        <p:spPr>
          <a:xfrm flipV="1">
            <a:off x="10411061" y="2279533"/>
            <a:ext cx="293504" cy="179748"/>
          </a:xfrm>
          <a:prstGeom prst="straightConnector1">
            <a:avLst/>
          </a:prstGeom>
          <a:ln>
            <a:solidFill>
              <a:srgbClr val="C00000"/>
            </a:solidFill>
            <a:tailEnd type="arrow"/>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8545207" y="5562600"/>
                <a:ext cx="1206805" cy="313932"/>
              </a:xfrm>
              <a:prstGeom prst="rect">
                <a:avLst/>
              </a:prstGeom>
              <a:solidFill>
                <a:schemeClr val="tx1"/>
              </a:solidFill>
            </p:spPr>
            <p:txBody>
              <a:bodyPr wrap="none" rtlCol="0">
                <a:spAutoFit/>
              </a:bodyPr>
              <a:lstStyle/>
              <a:p>
                <a:pPr>
                  <a:lnSpc>
                    <a:spcPct val="90000"/>
                  </a:lnSpc>
                </a:pPr>
                <a14:m>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a:rPr>
                          <m:t>𝐸</m:t>
                        </m:r>
                      </m:e>
                      <m:sub>
                        <m:r>
                          <a:rPr lang="en-US" sz="1600" b="0" i="1" smtClean="0">
                            <a:solidFill>
                              <a:schemeClr val="bg1"/>
                            </a:solidFill>
                            <a:latin typeface="Cambria Math"/>
                          </a:rPr>
                          <m:t>𝑏</m:t>
                        </m:r>
                      </m:sub>
                    </m:sSub>
                    <m:r>
                      <a:rPr lang="en-US" sz="1600" b="0" i="1" smtClean="0">
                        <a:solidFill>
                          <a:schemeClr val="bg1"/>
                        </a:solidFill>
                        <a:latin typeface="Cambria Math"/>
                      </a:rPr>
                      <m:t>/</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a:rPr>
                          <m:t>𝑁</m:t>
                        </m:r>
                      </m:e>
                      <m:sub>
                        <m:r>
                          <a:rPr lang="en-US" sz="1600" b="0" i="1" smtClean="0">
                            <a:solidFill>
                              <a:schemeClr val="bg1"/>
                            </a:solidFill>
                            <a:latin typeface="Cambria Math"/>
                          </a:rPr>
                          <m:t>0</m:t>
                        </m:r>
                      </m:sub>
                    </m:sSub>
                  </m:oMath>
                </a14:m>
                <a:r>
                  <a:rPr lang="en-US" sz="1600" dirty="0" smtClean="0">
                    <a:solidFill>
                      <a:schemeClr val="bg1"/>
                    </a:solidFill>
                  </a:rPr>
                  <a:t> in dB</a:t>
                </a:r>
                <a:endParaRPr lang="en-US" sz="1600" dirty="0">
                  <a:solidFill>
                    <a:schemeClr val="bg1"/>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8545207" y="5562600"/>
                <a:ext cx="1206805" cy="313932"/>
              </a:xfrm>
              <a:prstGeom prst="rect">
                <a:avLst/>
              </a:prstGeom>
              <a:blipFill rotWithShape="1">
                <a:blip r:embed="rId4"/>
                <a:stretch>
                  <a:fillRect t="-13725" r="-1515"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6246812" y="1591068"/>
                <a:ext cx="1425518" cy="313932"/>
              </a:xfrm>
              <a:prstGeom prst="rect">
                <a:avLst/>
              </a:prstGeom>
              <a:solidFill>
                <a:schemeClr val="tx1"/>
              </a:solidFill>
            </p:spPr>
            <p:txBody>
              <a:bodyPr wrap="none" rtlCol="0">
                <a:spAutoFit/>
              </a:bodyPr>
              <a:lstStyle/>
              <a:p>
                <a:pPr>
                  <a:lnSpc>
                    <a:spcPct val="90000"/>
                  </a:lnSpc>
                </a:pPr>
                <a14:m>
                  <m:oMath xmlns:m="http://schemas.openxmlformats.org/officeDocument/2006/math">
                    <m:r>
                      <a:rPr lang="en-US" sz="1600" b="0" i="1" smtClean="0">
                        <a:solidFill>
                          <a:schemeClr val="bg1"/>
                        </a:solidFill>
                        <a:latin typeface="Cambria Math"/>
                      </a:rPr>
                      <m:t>𝐶</m:t>
                    </m:r>
                    <m:r>
                      <a:rPr lang="en-US" sz="1600" b="0" i="1" smtClean="0">
                        <a:solidFill>
                          <a:schemeClr val="bg1"/>
                        </a:solidFill>
                        <a:latin typeface="Cambria Math"/>
                      </a:rPr>
                      <m:t>/</m:t>
                    </m:r>
                    <m:r>
                      <a:rPr lang="en-US" sz="1600" b="0" i="1" smtClean="0">
                        <a:solidFill>
                          <a:schemeClr val="bg1"/>
                        </a:solidFill>
                        <a:latin typeface="Cambria Math"/>
                      </a:rPr>
                      <m:t>𝐵</m:t>
                    </m:r>
                  </m:oMath>
                </a14:m>
                <a:r>
                  <a:rPr lang="en-US" sz="1600" dirty="0" smtClean="0">
                    <a:solidFill>
                      <a:schemeClr val="bg1"/>
                    </a:solidFill>
                  </a:rPr>
                  <a:t> in bps/Hz</a:t>
                </a:r>
                <a:endParaRPr lang="en-US" sz="1600" dirty="0">
                  <a:solidFill>
                    <a:schemeClr val="bg1"/>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246812" y="1591068"/>
                <a:ext cx="1425518" cy="313932"/>
              </a:xfrm>
              <a:prstGeom prst="rect">
                <a:avLst/>
              </a:prstGeom>
              <a:blipFill rotWithShape="1">
                <a:blip r:embed="rId5"/>
                <a:stretch>
                  <a:fillRect t="-13462" b="-23077"/>
                </a:stretch>
              </a:blipFill>
            </p:spPr>
            <p:txBody>
              <a:bodyPr/>
              <a:lstStyle/>
              <a:p>
                <a:r>
                  <a:rPr lang="en-US">
                    <a:noFill/>
                  </a:rPr>
                  <a:t> </a:t>
                </a:r>
              </a:p>
            </p:txBody>
          </p:sp>
        </mc:Fallback>
      </mc:AlternateContent>
    </p:spTree>
    <p:extLst>
      <p:ext uri="{BB962C8B-B14F-4D97-AF65-F5344CB8AC3E}">
        <p14:creationId xmlns:p14="http://schemas.microsoft.com/office/powerpoint/2010/main" val="311685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6812" y="1649730"/>
            <a:ext cx="5623560" cy="4217670"/>
          </a:xfrm>
          <a:prstGeom prst="rect">
            <a:avLst/>
          </a:prstGeom>
        </p:spPr>
      </p:pic>
      <p:sp>
        <p:nvSpPr>
          <p:cNvPr id="2" name="Title 1"/>
          <p:cNvSpPr>
            <a:spLocks noGrp="1"/>
          </p:cNvSpPr>
          <p:nvPr>
            <p:ph type="title"/>
          </p:nvPr>
        </p:nvSpPr>
        <p:spPr/>
        <p:txBody>
          <a:bodyPr/>
          <a:lstStyle/>
          <a:p>
            <a:r>
              <a:rPr lang="en-US" dirty="0"/>
              <a:t>Shannon Capacity of AWGN Channel: Spectral Efficiency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1812" y="1447800"/>
                <a:ext cx="5257800" cy="4724400"/>
              </a:xfrm>
            </p:spPr>
            <p:txBody>
              <a:bodyPr>
                <a:normAutofit/>
              </a:bodyPr>
              <a:lstStyle/>
              <a:p>
                <a:pPr marL="285750" indent="-285750">
                  <a:buFont typeface="Arial" panose="020B0604020202020204" pitchFamily="34" charset="0"/>
                  <a:buChar char="•"/>
                </a:pPr>
                <a:r>
                  <a:rPr lang="en-US" dirty="0" smtClean="0"/>
                  <a:t>Spectral efficiency in bps/Hz as a function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𝐸</m:t>
                        </m:r>
                      </m:e>
                      <m:sub>
                        <m:r>
                          <a:rPr lang="en-US" b="0" i="1" smtClean="0">
                            <a:latin typeface="Cambria Math"/>
                          </a:rPr>
                          <m:t>𝑆</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0</m:t>
                        </m:r>
                      </m:sub>
                    </m:sSub>
                  </m:oMath>
                </a14:m>
                <a:r>
                  <a:rPr lang="en-US" dirty="0" smtClean="0"/>
                  <a:t>:</a:t>
                </a:r>
              </a:p>
              <a:p>
                <a:pPr marL="0" indent="0">
                  <a:buNone/>
                </a:pPr>
                <a:r>
                  <a:rPr lang="en-US" dirty="0" smtClean="0"/>
                  <a:t>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𝑅</m:t>
                            </m:r>
                          </m:e>
                          <m:sub>
                            <m:r>
                              <a:rPr lang="en-US" i="1">
                                <a:latin typeface="Cambria Math"/>
                              </a:rPr>
                              <m:t>𝑏</m:t>
                            </m:r>
                          </m:sub>
                        </m:sSub>
                      </m:num>
                      <m:den>
                        <m:r>
                          <a:rPr lang="en-US" i="1">
                            <a:latin typeface="Cambria Math"/>
                          </a:rPr>
                          <m:t>𝐵</m:t>
                        </m:r>
                      </m:den>
                    </m:f>
                    <m:r>
                      <a:rPr lang="en-US" i="1">
                        <a:latin typeface="Cambria Math"/>
                        <a:ea typeface="Cambria Math"/>
                      </a:rPr>
                      <m:t>≤</m:t>
                    </m:r>
                    <m:f>
                      <m:fPr>
                        <m:ctrlPr>
                          <a:rPr lang="en-US" i="1">
                            <a:latin typeface="Cambria Math" panose="02040503050406030204" pitchFamily="18" charset="0"/>
                            <a:ea typeface="Cambria Math"/>
                          </a:rPr>
                        </m:ctrlPr>
                      </m:fPr>
                      <m:num>
                        <m:r>
                          <m:rPr>
                            <m:sty m:val="p"/>
                          </m:rPr>
                          <a:rPr lang="en-US">
                            <a:latin typeface="Cambria Math"/>
                            <a:ea typeface="Cambria Math"/>
                          </a:rPr>
                          <m:t>C</m:t>
                        </m:r>
                      </m:num>
                      <m:den>
                        <m:r>
                          <m:rPr>
                            <m:sty m:val="p"/>
                          </m:rPr>
                          <a:rPr lang="en-US">
                            <a:latin typeface="Cambria Math"/>
                            <a:ea typeface="Cambria Math"/>
                          </a:rPr>
                          <m:t>B</m:t>
                        </m:r>
                      </m:den>
                    </m:f>
                    <m:r>
                      <a:rPr lang="en-US">
                        <a:latin typeface="Cambria Math"/>
                        <a:ea typeface="Cambria Math"/>
                      </a:rPr>
                      <m:t>=</m:t>
                    </m:r>
                    <m:func>
                      <m:funcPr>
                        <m:ctrlPr>
                          <a:rPr lang="en-US" i="1">
                            <a:latin typeface="Cambria Math" panose="02040503050406030204" pitchFamily="18" charset="0"/>
                            <a:ea typeface="Cambria Math"/>
                          </a:rPr>
                        </m:ctrlPr>
                      </m:funcPr>
                      <m:fName>
                        <m:sSub>
                          <m:sSubPr>
                            <m:ctrlPr>
                              <a:rPr lang="en-US" i="1">
                                <a:latin typeface="Cambria Math" panose="02040503050406030204" pitchFamily="18" charset="0"/>
                                <a:ea typeface="Cambria Math"/>
                              </a:rPr>
                            </m:ctrlPr>
                          </m:sSubPr>
                          <m:e>
                            <m:r>
                              <m:rPr>
                                <m:sty m:val="p"/>
                              </m:rPr>
                              <a:rPr lang="en-US">
                                <a:latin typeface="Cambria Math"/>
                                <a:ea typeface="Cambria Math"/>
                              </a:rPr>
                              <m:t>log</m:t>
                            </m:r>
                          </m:e>
                          <m:sub>
                            <m:r>
                              <a:rPr lang="en-US" i="1">
                                <a:latin typeface="Cambria Math"/>
                                <a:ea typeface="Cambria Math"/>
                              </a:rPr>
                              <m:t>2</m:t>
                            </m:r>
                          </m:sub>
                        </m:sSub>
                      </m:fName>
                      <m:e>
                        <m:d>
                          <m:dPr>
                            <m:ctrlPr>
                              <a:rPr lang="en-US" i="1">
                                <a:latin typeface="Cambria Math" panose="02040503050406030204" pitchFamily="18" charset="0"/>
                                <a:ea typeface="Cambria Math"/>
                              </a:rPr>
                            </m:ctrlPr>
                          </m:dPr>
                          <m:e>
                            <m:r>
                              <a:rPr lang="en-US" i="1">
                                <a:latin typeface="Cambria Math"/>
                                <a:ea typeface="Cambria Math"/>
                              </a:rPr>
                              <m:t>1</m:t>
                            </m:r>
                            <m:r>
                              <a:rPr lang="en-US" b="0" i="1" smtClean="0">
                                <a:latin typeface="Cambria Math"/>
                                <a:ea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a:rPr lang="en-US" i="1">
                                        <a:latin typeface="Cambria Math"/>
                                        <a:ea typeface="Cambria Math"/>
                                      </a:rPr>
                                      <m:t>𝐸</m:t>
                                    </m:r>
                                  </m:e>
                                  <m:sub>
                                    <m:r>
                                      <a:rPr lang="en-US" b="0" i="1" smtClean="0">
                                        <a:latin typeface="Cambria Math"/>
                                        <a:ea typeface="Cambria Math"/>
                                      </a:rPr>
                                      <m:t>𝑆</m:t>
                                    </m:r>
                                  </m:sub>
                                </m:sSub>
                              </m:num>
                              <m:den>
                                <m:sSub>
                                  <m:sSubPr>
                                    <m:ctrlPr>
                                      <a:rPr lang="en-US" i="1">
                                        <a:latin typeface="Cambria Math" panose="02040503050406030204" pitchFamily="18" charset="0"/>
                                        <a:ea typeface="Cambria Math"/>
                                      </a:rPr>
                                    </m:ctrlPr>
                                  </m:sSubPr>
                                  <m:e>
                                    <m:r>
                                      <a:rPr lang="en-US" i="1">
                                        <a:latin typeface="Cambria Math"/>
                                        <a:ea typeface="Cambria Math"/>
                                      </a:rPr>
                                      <m:t>𝑁</m:t>
                                    </m:r>
                                  </m:e>
                                  <m:sub>
                                    <m:r>
                                      <a:rPr lang="en-US" i="1">
                                        <a:latin typeface="Cambria Math"/>
                                        <a:ea typeface="Cambria Math"/>
                                      </a:rPr>
                                      <m:t>0</m:t>
                                    </m:r>
                                  </m:sub>
                                </m:sSub>
                              </m:den>
                            </m:f>
                          </m:e>
                        </m:d>
                      </m:e>
                    </m:func>
                  </m:oMath>
                </a14:m>
                <a:r>
                  <a:rPr lang="en-US" dirty="0"/>
                  <a:t> in bps/Hz</a:t>
                </a:r>
                <a:endParaRPr lang="en-US" dirty="0" smtClean="0"/>
              </a:p>
              <a:p>
                <a:pPr marL="285750" indent="-285750">
                  <a:buFont typeface="Arial" panose="020B0604020202020204" pitchFamily="34" charset="0"/>
                  <a:buChar char="•"/>
                </a:pPr>
                <a:r>
                  <a:rPr lang="en-US" dirty="0"/>
                  <a:t>Since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𝐸</m:t>
                            </m:r>
                          </m:e>
                          <m:sub>
                            <m:r>
                              <a:rPr lang="en-US" i="1">
                                <a:latin typeface="Cambria Math"/>
                              </a:rPr>
                              <m:t>𝑠</m:t>
                            </m:r>
                          </m:sub>
                        </m:sSub>
                      </m:num>
                      <m:den>
                        <m:sSub>
                          <m:sSubPr>
                            <m:ctrlPr>
                              <a:rPr lang="en-US" i="1">
                                <a:latin typeface="Cambria Math" panose="02040503050406030204" pitchFamily="18" charset="0"/>
                              </a:rPr>
                            </m:ctrlPr>
                          </m:sSubPr>
                          <m:e>
                            <m:r>
                              <a:rPr lang="en-US" i="1">
                                <a:latin typeface="Cambria Math"/>
                              </a:rPr>
                              <m:t>𝑁</m:t>
                            </m:r>
                          </m:e>
                          <m:sub>
                            <m:r>
                              <a:rPr lang="en-US" i="1">
                                <a:latin typeface="Cambria Math"/>
                              </a:rPr>
                              <m:t>0</m:t>
                            </m:r>
                          </m:sub>
                        </m:sSub>
                      </m:den>
                    </m:f>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𝐸</m:t>
                            </m:r>
                          </m:e>
                          <m:sub>
                            <m:r>
                              <a:rPr lang="en-US" i="1">
                                <a:latin typeface="Cambria Math"/>
                              </a:rPr>
                              <m:t>𝑏</m:t>
                            </m:r>
                          </m:sub>
                        </m:sSub>
                      </m:num>
                      <m:den>
                        <m:sSub>
                          <m:sSubPr>
                            <m:ctrlPr>
                              <a:rPr lang="en-US" i="1">
                                <a:latin typeface="Cambria Math" panose="02040503050406030204" pitchFamily="18" charset="0"/>
                              </a:rPr>
                            </m:ctrlPr>
                          </m:sSubPr>
                          <m:e>
                            <m:r>
                              <a:rPr lang="en-US" i="1">
                                <a:latin typeface="Cambria Math"/>
                              </a:rPr>
                              <m:t>𝑁</m:t>
                            </m:r>
                          </m:e>
                          <m:sub>
                            <m:r>
                              <a:rPr lang="en-US" i="1">
                                <a:latin typeface="Cambria Math"/>
                              </a:rPr>
                              <m:t>0</m:t>
                            </m:r>
                          </m:sub>
                        </m:sSub>
                      </m:den>
                    </m:f>
                    <m:r>
                      <a:rPr lang="en-US" i="1">
                        <a:latin typeface="Cambria Math"/>
                        <a:ea typeface="Cambria Math"/>
                      </a:rPr>
                      <m:t>×</m:t>
                    </m:r>
                    <m:f>
                      <m:fPr>
                        <m:ctrlPr>
                          <a:rPr lang="en-US" i="1">
                            <a:latin typeface="Cambria Math" panose="02040503050406030204" pitchFamily="18" charset="0"/>
                          </a:rPr>
                        </m:ctrlPr>
                      </m:fPr>
                      <m:num>
                        <m:r>
                          <a:rPr lang="en-US" i="1">
                            <a:latin typeface="Cambria Math"/>
                          </a:rPr>
                          <m:t>𝐶</m:t>
                        </m:r>
                      </m:num>
                      <m:den>
                        <m:r>
                          <a:rPr lang="en-US" b="0" i="1" smtClean="0">
                            <a:latin typeface="Cambria Math"/>
                          </a:rPr>
                          <m:t>𝐵</m:t>
                        </m:r>
                      </m:den>
                    </m:f>
                    <m:r>
                      <a:rPr lang="en-US">
                        <a:latin typeface="Cambria Math"/>
                      </a:rPr>
                      <m:t>,</m:t>
                    </m:r>
                  </m:oMath>
                </a14:m>
                <a:r>
                  <a:rPr lang="en-US" dirty="0"/>
                  <a:t> this result is obtained by scaling the X axis of the previous chart by the values along the Y axis </a:t>
                </a:r>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1812" y="1447800"/>
                <a:ext cx="5257800" cy="4724400"/>
              </a:xfrm>
              <a:blipFill rotWithShape="1">
                <a:blip r:embed="rId3"/>
                <a:stretch>
                  <a:fillRect l="-927" t="-1290" r="-23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28</a:t>
            </a:fld>
            <a:endParaRPr lang="en-US"/>
          </a:p>
        </p:txBody>
      </p:sp>
      <mc:AlternateContent xmlns:mc="http://schemas.openxmlformats.org/markup-compatibility/2006" xmlns:a14="http://schemas.microsoft.com/office/drawing/2010/main">
        <mc:Choice Requires="a14">
          <p:sp>
            <p:nvSpPr>
              <p:cNvPr id="21" name="TextBox 20"/>
              <p:cNvSpPr txBox="1"/>
              <p:nvPr/>
            </p:nvSpPr>
            <p:spPr>
              <a:xfrm>
                <a:off x="8545207" y="5553468"/>
                <a:ext cx="1193468" cy="313932"/>
              </a:xfrm>
              <a:prstGeom prst="rect">
                <a:avLst/>
              </a:prstGeom>
              <a:solidFill>
                <a:schemeClr val="tx1"/>
              </a:solidFill>
            </p:spPr>
            <p:txBody>
              <a:bodyPr wrap="none" rtlCol="0">
                <a:spAutoFit/>
              </a:bodyPr>
              <a:lstStyle/>
              <a:p>
                <a:pPr>
                  <a:lnSpc>
                    <a:spcPct val="90000"/>
                  </a:lnSpc>
                </a:pPr>
                <a14:m>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a:rPr>
                          <m:t>𝐸</m:t>
                        </m:r>
                      </m:e>
                      <m:sub>
                        <m:r>
                          <a:rPr lang="en-US" sz="1600" b="0" i="1" smtClean="0">
                            <a:solidFill>
                              <a:schemeClr val="bg1"/>
                            </a:solidFill>
                            <a:latin typeface="Cambria Math"/>
                          </a:rPr>
                          <m:t>𝑆</m:t>
                        </m:r>
                      </m:sub>
                    </m:sSub>
                    <m:r>
                      <a:rPr lang="en-US" sz="1600" b="0" i="1" smtClean="0">
                        <a:solidFill>
                          <a:schemeClr val="bg1"/>
                        </a:solidFill>
                        <a:latin typeface="Cambria Math"/>
                      </a:rPr>
                      <m:t>/</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a:rPr>
                          <m:t>𝑁</m:t>
                        </m:r>
                      </m:e>
                      <m:sub>
                        <m:r>
                          <a:rPr lang="en-US" sz="1600" b="0" i="1" smtClean="0">
                            <a:solidFill>
                              <a:schemeClr val="bg1"/>
                            </a:solidFill>
                            <a:latin typeface="Cambria Math"/>
                          </a:rPr>
                          <m:t>0</m:t>
                        </m:r>
                      </m:sub>
                    </m:sSub>
                  </m:oMath>
                </a14:m>
                <a:r>
                  <a:rPr lang="en-US" sz="1600" dirty="0" smtClean="0">
                    <a:solidFill>
                      <a:schemeClr val="bg1"/>
                    </a:solidFill>
                  </a:rPr>
                  <a:t> in dB</a:t>
                </a:r>
                <a:endParaRPr lang="en-US" sz="1600" dirty="0">
                  <a:solidFill>
                    <a:schemeClr val="bg1"/>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8545207" y="5553468"/>
                <a:ext cx="1193468" cy="313932"/>
              </a:xfrm>
              <a:prstGeom prst="rect">
                <a:avLst/>
              </a:prstGeom>
              <a:blipFill rotWithShape="1">
                <a:blip r:embed="rId4"/>
                <a:stretch>
                  <a:fillRect t="-13462" r="-1531"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6246812" y="1591068"/>
                <a:ext cx="1425518" cy="313932"/>
              </a:xfrm>
              <a:prstGeom prst="rect">
                <a:avLst/>
              </a:prstGeom>
              <a:solidFill>
                <a:schemeClr val="tx1"/>
              </a:solidFill>
            </p:spPr>
            <p:txBody>
              <a:bodyPr wrap="none" rtlCol="0">
                <a:spAutoFit/>
              </a:bodyPr>
              <a:lstStyle/>
              <a:p>
                <a:pPr>
                  <a:lnSpc>
                    <a:spcPct val="90000"/>
                  </a:lnSpc>
                </a:pPr>
                <a14:m>
                  <m:oMath xmlns:m="http://schemas.openxmlformats.org/officeDocument/2006/math">
                    <m:r>
                      <a:rPr lang="en-US" sz="1600" b="0" i="1" smtClean="0">
                        <a:solidFill>
                          <a:schemeClr val="bg1"/>
                        </a:solidFill>
                        <a:latin typeface="Cambria Math"/>
                      </a:rPr>
                      <m:t>𝐶</m:t>
                    </m:r>
                    <m:r>
                      <a:rPr lang="en-US" sz="1600" b="0" i="1" smtClean="0">
                        <a:solidFill>
                          <a:schemeClr val="bg1"/>
                        </a:solidFill>
                        <a:latin typeface="Cambria Math"/>
                      </a:rPr>
                      <m:t>/</m:t>
                    </m:r>
                    <m:r>
                      <a:rPr lang="en-US" sz="1600" b="0" i="1" smtClean="0">
                        <a:solidFill>
                          <a:schemeClr val="bg1"/>
                        </a:solidFill>
                        <a:latin typeface="Cambria Math"/>
                      </a:rPr>
                      <m:t>𝐵</m:t>
                    </m:r>
                  </m:oMath>
                </a14:m>
                <a:r>
                  <a:rPr lang="en-US" sz="1600" dirty="0" smtClean="0">
                    <a:solidFill>
                      <a:schemeClr val="bg1"/>
                    </a:solidFill>
                  </a:rPr>
                  <a:t> in bps/Hz</a:t>
                </a:r>
                <a:endParaRPr lang="en-US" sz="1600" dirty="0">
                  <a:solidFill>
                    <a:schemeClr val="bg1"/>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246812" y="1591068"/>
                <a:ext cx="1425518" cy="313932"/>
              </a:xfrm>
              <a:prstGeom prst="rect">
                <a:avLst/>
              </a:prstGeom>
              <a:blipFill rotWithShape="1">
                <a:blip r:embed="rId5"/>
                <a:stretch>
                  <a:fillRect t="-13462" b="-23077"/>
                </a:stretch>
              </a:blipFill>
            </p:spPr>
            <p:txBody>
              <a:bodyPr/>
              <a:lstStyle/>
              <a:p>
                <a:r>
                  <a:rPr lang="en-US">
                    <a:noFill/>
                  </a:rPr>
                  <a:t> </a:t>
                </a:r>
              </a:p>
            </p:txBody>
          </p:sp>
        </mc:Fallback>
      </mc:AlternateContent>
      <p:sp>
        <p:nvSpPr>
          <p:cNvPr id="25" name="TextBox 24"/>
          <p:cNvSpPr txBox="1"/>
          <p:nvPr/>
        </p:nvSpPr>
        <p:spPr>
          <a:xfrm>
            <a:off x="10798621" y="4919990"/>
            <a:ext cx="511679" cy="261610"/>
          </a:xfrm>
          <a:prstGeom prst="rect">
            <a:avLst/>
          </a:prstGeom>
          <a:noFill/>
        </p:spPr>
        <p:txBody>
          <a:bodyPr wrap="none" rtlCol="0">
            <a:spAutoFit/>
          </a:bodyPr>
          <a:lstStyle/>
          <a:p>
            <a:r>
              <a:rPr lang="en-US" sz="1100" dirty="0" smtClean="0">
                <a:solidFill>
                  <a:schemeClr val="bg1"/>
                </a:solidFill>
              </a:rPr>
              <a:t>BPSK</a:t>
            </a:r>
            <a:endParaRPr lang="en-US" sz="1100" dirty="0">
              <a:solidFill>
                <a:schemeClr val="bg1"/>
              </a:solidFill>
            </a:endParaRPr>
          </a:p>
        </p:txBody>
      </p:sp>
      <p:sp>
        <p:nvSpPr>
          <p:cNvPr id="26" name="TextBox 25"/>
          <p:cNvSpPr txBox="1"/>
          <p:nvPr/>
        </p:nvSpPr>
        <p:spPr>
          <a:xfrm>
            <a:off x="10798621" y="4434215"/>
            <a:ext cx="532518" cy="261610"/>
          </a:xfrm>
          <a:prstGeom prst="rect">
            <a:avLst/>
          </a:prstGeom>
          <a:noFill/>
        </p:spPr>
        <p:txBody>
          <a:bodyPr wrap="none" rtlCol="0">
            <a:spAutoFit/>
          </a:bodyPr>
          <a:lstStyle/>
          <a:p>
            <a:r>
              <a:rPr lang="en-US" sz="1100" dirty="0" smtClean="0">
                <a:solidFill>
                  <a:schemeClr val="bg1"/>
                </a:solidFill>
              </a:rPr>
              <a:t>QPSK</a:t>
            </a:r>
            <a:endParaRPr lang="en-US" sz="1100" dirty="0">
              <a:solidFill>
                <a:schemeClr val="bg1"/>
              </a:solidFill>
            </a:endParaRPr>
          </a:p>
        </p:txBody>
      </p:sp>
      <p:sp>
        <p:nvSpPr>
          <p:cNvPr id="27" name="TextBox 26"/>
          <p:cNvSpPr txBox="1"/>
          <p:nvPr/>
        </p:nvSpPr>
        <p:spPr>
          <a:xfrm>
            <a:off x="10798621" y="3948440"/>
            <a:ext cx="546945" cy="261610"/>
          </a:xfrm>
          <a:prstGeom prst="rect">
            <a:avLst/>
          </a:prstGeom>
          <a:noFill/>
        </p:spPr>
        <p:txBody>
          <a:bodyPr wrap="none" rtlCol="0">
            <a:spAutoFit/>
          </a:bodyPr>
          <a:lstStyle/>
          <a:p>
            <a:r>
              <a:rPr lang="en-US" sz="1100" dirty="0" smtClean="0">
                <a:solidFill>
                  <a:schemeClr val="bg1"/>
                </a:solidFill>
              </a:rPr>
              <a:t>8-PSK</a:t>
            </a:r>
            <a:endParaRPr lang="en-US" sz="1100" dirty="0">
              <a:solidFill>
                <a:schemeClr val="bg1"/>
              </a:solidFill>
            </a:endParaRPr>
          </a:p>
        </p:txBody>
      </p:sp>
      <p:sp>
        <p:nvSpPr>
          <p:cNvPr id="28" name="TextBox 27"/>
          <p:cNvSpPr txBox="1"/>
          <p:nvPr/>
        </p:nvSpPr>
        <p:spPr>
          <a:xfrm>
            <a:off x="10667818" y="3187530"/>
            <a:ext cx="700833" cy="261610"/>
          </a:xfrm>
          <a:prstGeom prst="rect">
            <a:avLst/>
          </a:prstGeom>
          <a:noFill/>
        </p:spPr>
        <p:txBody>
          <a:bodyPr wrap="none" rtlCol="0">
            <a:spAutoFit/>
          </a:bodyPr>
          <a:lstStyle/>
          <a:p>
            <a:r>
              <a:rPr lang="en-US" sz="1100" dirty="0" smtClean="0">
                <a:solidFill>
                  <a:schemeClr val="bg1"/>
                </a:solidFill>
              </a:rPr>
              <a:t>16-APSK</a:t>
            </a:r>
            <a:endParaRPr lang="en-US" sz="1100" dirty="0">
              <a:solidFill>
                <a:schemeClr val="bg1"/>
              </a:solidFill>
            </a:endParaRPr>
          </a:p>
        </p:txBody>
      </p:sp>
      <p:sp>
        <p:nvSpPr>
          <p:cNvPr id="29" name="TextBox 28"/>
          <p:cNvSpPr txBox="1"/>
          <p:nvPr/>
        </p:nvSpPr>
        <p:spPr>
          <a:xfrm>
            <a:off x="10731137" y="3576965"/>
            <a:ext cx="611065" cy="261610"/>
          </a:xfrm>
          <a:prstGeom prst="rect">
            <a:avLst/>
          </a:prstGeom>
          <a:noFill/>
        </p:spPr>
        <p:txBody>
          <a:bodyPr wrap="none" rtlCol="0">
            <a:spAutoFit/>
          </a:bodyPr>
          <a:lstStyle/>
          <a:p>
            <a:r>
              <a:rPr lang="en-US" sz="1100" dirty="0" smtClean="0">
                <a:solidFill>
                  <a:schemeClr val="bg1"/>
                </a:solidFill>
              </a:rPr>
              <a:t>16-PSK</a:t>
            </a:r>
            <a:endParaRPr lang="en-US" sz="1100" dirty="0">
              <a:solidFill>
                <a:schemeClr val="bg1"/>
              </a:solidFill>
            </a:endParaRPr>
          </a:p>
        </p:txBody>
      </p:sp>
      <p:sp>
        <p:nvSpPr>
          <p:cNvPr id="30" name="TextBox 29"/>
          <p:cNvSpPr txBox="1"/>
          <p:nvPr/>
        </p:nvSpPr>
        <p:spPr>
          <a:xfrm rot="19145533">
            <a:off x="10779993" y="2783261"/>
            <a:ext cx="708848" cy="261610"/>
          </a:xfrm>
          <a:prstGeom prst="rect">
            <a:avLst/>
          </a:prstGeom>
          <a:noFill/>
        </p:spPr>
        <p:txBody>
          <a:bodyPr wrap="none" rtlCol="0">
            <a:spAutoFit/>
          </a:bodyPr>
          <a:lstStyle/>
          <a:p>
            <a:r>
              <a:rPr lang="en-US" sz="1100" dirty="0" smtClean="0">
                <a:solidFill>
                  <a:schemeClr val="bg1"/>
                </a:solidFill>
              </a:rPr>
              <a:t>64-QAM</a:t>
            </a:r>
            <a:endParaRPr lang="en-US" sz="1100" dirty="0">
              <a:solidFill>
                <a:schemeClr val="bg1"/>
              </a:solidFill>
            </a:endParaRPr>
          </a:p>
        </p:txBody>
      </p:sp>
      <p:sp>
        <p:nvSpPr>
          <p:cNvPr id="31" name="TextBox 30"/>
          <p:cNvSpPr txBox="1"/>
          <p:nvPr/>
        </p:nvSpPr>
        <p:spPr>
          <a:xfrm rot="18521757">
            <a:off x="10273443" y="2376846"/>
            <a:ext cx="1241045" cy="261610"/>
          </a:xfrm>
          <a:prstGeom prst="rect">
            <a:avLst/>
          </a:prstGeom>
          <a:noFill/>
        </p:spPr>
        <p:txBody>
          <a:bodyPr wrap="none" rtlCol="0">
            <a:spAutoFit/>
          </a:bodyPr>
          <a:lstStyle/>
          <a:p>
            <a:r>
              <a:rPr lang="en-US" sz="1100" dirty="0" smtClean="0">
                <a:solidFill>
                  <a:schemeClr val="bg1"/>
                </a:solidFill>
              </a:rPr>
              <a:t>Shannon Capacity</a:t>
            </a:r>
            <a:endParaRPr lang="en-US" sz="1100" dirty="0">
              <a:solidFill>
                <a:schemeClr val="bg1"/>
              </a:solidFill>
            </a:endParaRPr>
          </a:p>
        </p:txBody>
      </p:sp>
    </p:spTree>
    <p:extLst>
      <p:ext uri="{BB962C8B-B14F-4D97-AF65-F5344CB8AC3E}">
        <p14:creationId xmlns:p14="http://schemas.microsoft.com/office/powerpoint/2010/main" val="25669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Shannon Capacity of AWGN Channel: Spectral Efficiency</a:t>
            </a:r>
          </a:p>
        </p:txBody>
      </p:sp>
      <p:sp>
        <p:nvSpPr>
          <p:cNvPr id="3" name="Content Placeholder 2"/>
          <p:cNvSpPr>
            <a:spLocks noGrp="1"/>
          </p:cNvSpPr>
          <p:nvPr>
            <p:ph idx="1"/>
          </p:nvPr>
        </p:nvSpPr>
        <p:spPr>
          <a:xfrm>
            <a:off x="531812" y="1447800"/>
            <a:ext cx="11125200" cy="4724400"/>
          </a:xfrm>
        </p:spPr>
        <p:txBody>
          <a:bodyPr/>
          <a:lstStyle/>
          <a:p>
            <a:r>
              <a:rPr lang="en-US" dirty="0" smtClean="0"/>
              <a:t>Attainable performance with practical channel coding technology and QPSK modulation</a:t>
            </a:r>
          </a:p>
          <a:p>
            <a:pPr marL="274320" lvl="1"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25BA54BD-C84D-46CE-8B72-31BFB26ABA43}" type="slidenum">
              <a:rPr lang="en-US" smtClean="0"/>
              <a:t>29</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7812" y="2471321"/>
            <a:ext cx="5029200" cy="370087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6212" y="2443579"/>
            <a:ext cx="5029200" cy="377190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2618658" y="2096768"/>
                <a:ext cx="2332754" cy="341632"/>
              </a:xfrm>
              <a:prstGeom prst="rect">
                <a:avLst/>
              </a:prstGeom>
              <a:noFill/>
            </p:spPr>
            <p:txBody>
              <a:bodyPr wrap="none" rtlCol="0">
                <a:spAutoFit/>
              </a:bodyPr>
              <a:lstStyle/>
              <a:p>
                <a:pPr>
                  <a:lnSpc>
                    <a:spcPct val="90000"/>
                  </a:lnSpc>
                </a:pPr>
                <a:r>
                  <a:rPr lang="en-US" dirty="0" smtClean="0">
                    <a:solidFill>
                      <a:schemeClr val="tx1"/>
                    </a:solidFill>
                  </a:rPr>
                  <a:t>As a function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a:rPr>
                          <m:t>𝐸</m:t>
                        </m:r>
                      </m:e>
                      <m:sub>
                        <m:r>
                          <a:rPr lang="en-US" b="0" i="1" smtClean="0">
                            <a:solidFill>
                              <a:schemeClr val="tx1"/>
                            </a:solidFill>
                            <a:latin typeface="Cambria Math"/>
                          </a:rPr>
                          <m:t>𝑏</m:t>
                        </m:r>
                      </m:sub>
                    </m:sSub>
                    <m:r>
                      <a:rPr lang="en-US" b="0" i="1" smtClean="0">
                        <a:solidFill>
                          <a:schemeClr val="tx1"/>
                        </a:solidFill>
                        <a:latin typeface="Cambria Math"/>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a:rPr>
                          <m:t>𝑁</m:t>
                        </m:r>
                      </m:e>
                      <m:sub>
                        <m:r>
                          <a:rPr lang="en-US" b="0" i="1" smtClean="0">
                            <a:solidFill>
                              <a:schemeClr val="tx1"/>
                            </a:solidFill>
                            <a:latin typeface="Cambria Math"/>
                          </a:rPr>
                          <m:t>0</m:t>
                        </m:r>
                      </m:sub>
                    </m:sSub>
                  </m:oMath>
                </a14:m>
                <a:endParaRPr lang="en-US" dirty="0">
                  <a:solidFill>
                    <a:schemeClr val="tx1"/>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618658" y="2096768"/>
                <a:ext cx="2332754" cy="341632"/>
              </a:xfrm>
              <a:prstGeom prst="rect">
                <a:avLst/>
              </a:prstGeom>
              <a:blipFill rotWithShape="1">
                <a:blip r:embed="rId4"/>
                <a:stretch>
                  <a:fillRect l="-2356" t="-1607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228012" y="2096768"/>
                <a:ext cx="2395143" cy="341632"/>
              </a:xfrm>
              <a:prstGeom prst="rect">
                <a:avLst/>
              </a:prstGeom>
              <a:noFill/>
            </p:spPr>
            <p:txBody>
              <a:bodyPr wrap="none" rtlCol="0">
                <a:spAutoFit/>
              </a:bodyPr>
              <a:lstStyle/>
              <a:p>
                <a:pPr>
                  <a:lnSpc>
                    <a:spcPct val="90000"/>
                  </a:lnSpc>
                </a:pPr>
                <a:r>
                  <a:rPr lang="en-US" dirty="0" smtClean="0">
                    <a:solidFill>
                      <a:schemeClr val="tx1"/>
                    </a:solidFill>
                  </a:rPr>
                  <a:t>As a function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a:rPr>
                          <m:t>𝐸</m:t>
                        </m:r>
                      </m:e>
                      <m:sub>
                        <m:r>
                          <a:rPr lang="en-US" b="0" i="1" smtClean="0">
                            <a:solidFill>
                              <a:schemeClr val="tx1"/>
                            </a:solidFill>
                            <a:latin typeface="Cambria Math"/>
                          </a:rPr>
                          <m:t>𝑆</m:t>
                        </m:r>
                      </m:sub>
                    </m:sSub>
                    <m:r>
                      <a:rPr lang="en-US" b="0" i="1" smtClean="0">
                        <a:solidFill>
                          <a:schemeClr val="tx1"/>
                        </a:solidFill>
                        <a:latin typeface="Cambria Math"/>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a:rPr>
                          <m:t>𝑁</m:t>
                        </m:r>
                      </m:e>
                      <m:sub>
                        <m:r>
                          <a:rPr lang="en-US" b="0" i="1" smtClean="0">
                            <a:solidFill>
                              <a:schemeClr val="tx1"/>
                            </a:solidFill>
                            <a:latin typeface="Cambria Math"/>
                          </a:rPr>
                          <m:t>0</m:t>
                        </m:r>
                      </m:sub>
                    </m:sSub>
                  </m:oMath>
                </a14:m>
                <a:endParaRPr lang="en-US" dirty="0">
                  <a:solidFill>
                    <a:schemeClr val="tx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228012" y="2096768"/>
                <a:ext cx="2395143" cy="341632"/>
              </a:xfrm>
              <a:prstGeom prst="rect">
                <a:avLst/>
              </a:prstGeom>
              <a:blipFill rotWithShape="1">
                <a:blip r:embed="rId5"/>
                <a:stretch>
                  <a:fillRect l="-2290" t="-16071" b="-28571"/>
                </a:stretch>
              </a:blipFill>
            </p:spPr>
            <p:txBody>
              <a:bodyPr/>
              <a:lstStyle/>
              <a:p>
                <a:r>
                  <a:rPr lang="en-US">
                    <a:noFill/>
                  </a:rPr>
                  <a:t> </a:t>
                </a:r>
              </a:p>
            </p:txBody>
          </p:sp>
        </mc:Fallback>
      </mc:AlternateContent>
    </p:spTree>
    <p:extLst>
      <p:ext uri="{BB962C8B-B14F-4D97-AF65-F5344CB8AC3E}">
        <p14:creationId xmlns:p14="http://schemas.microsoft.com/office/powerpoint/2010/main" val="385377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Critical System Parameters</a:t>
            </a:r>
            <a:endParaRPr lang="en-US" dirty="0"/>
          </a:p>
        </p:txBody>
      </p:sp>
      <p:sp>
        <p:nvSpPr>
          <p:cNvPr id="3" name="Content Placeholder 2"/>
          <p:cNvSpPr>
            <a:spLocks noGrp="1"/>
          </p:cNvSpPr>
          <p:nvPr>
            <p:ph idx="1"/>
          </p:nvPr>
        </p:nvSpPr>
        <p:spPr/>
        <p:txBody>
          <a:bodyPr/>
          <a:lstStyle/>
          <a:p>
            <a:r>
              <a:rPr lang="en-US" dirty="0" smtClean="0"/>
              <a:t>Following are three critical parameters of any wireless communication system (in fact, any communication system)</a:t>
            </a:r>
          </a:p>
          <a:p>
            <a:pPr marL="457200" indent="-457200">
              <a:buFont typeface="+mj-lt"/>
              <a:buAutoNum type="arabicPeriod"/>
            </a:pPr>
            <a:r>
              <a:rPr lang="en-US" dirty="0"/>
              <a:t>Data </a:t>
            </a:r>
            <a:r>
              <a:rPr lang="en-US" dirty="0" smtClean="0"/>
              <a:t>Rate: Need is to maximize the data rate that can be delivered over the Wireless Communications system</a:t>
            </a:r>
          </a:p>
          <a:p>
            <a:pPr marL="457200" indent="-457200">
              <a:buFont typeface="+mj-lt"/>
              <a:buAutoNum type="arabicPeriod"/>
            </a:pPr>
            <a:r>
              <a:rPr lang="en-US" dirty="0" smtClean="0"/>
              <a:t>Power</a:t>
            </a:r>
          </a:p>
          <a:p>
            <a:pPr marL="457200" indent="-457200">
              <a:buFont typeface="+mj-lt"/>
              <a:buAutoNum type="arabicPeriod"/>
            </a:pPr>
            <a:r>
              <a:rPr lang="en-US" dirty="0" smtClean="0"/>
              <a:t>Bandwidth</a:t>
            </a:r>
          </a:p>
          <a:p>
            <a:endParaRPr lang="en-US" dirty="0" smtClean="0"/>
          </a:p>
          <a:p>
            <a:r>
              <a:rPr lang="en-US" dirty="0" smtClean="0"/>
              <a:t>Data rate achieved is a function of power and bandwidth. We look at this relationship next</a:t>
            </a:r>
            <a:endParaRPr lang="en-US" dirty="0"/>
          </a:p>
          <a:p>
            <a:pPr marL="457200" indent="-457200">
              <a:buFont typeface="+mj-lt"/>
              <a:buAutoNum type="arabicPeriod"/>
            </a:pPr>
            <a:endParaRPr lang="en-US" dirty="0" smtClean="0"/>
          </a:p>
          <a:p>
            <a:pPr marL="457200" indent="-457200">
              <a:buFont typeface="+mj-lt"/>
              <a:buAutoNum type="arabicPeriod"/>
            </a:pPr>
            <a:endParaRPr lang="en-US" dirty="0"/>
          </a:p>
        </p:txBody>
      </p:sp>
      <p:sp>
        <p:nvSpPr>
          <p:cNvPr id="4" name="Slide Number Placeholder 3"/>
          <p:cNvSpPr>
            <a:spLocks noGrp="1"/>
          </p:cNvSpPr>
          <p:nvPr>
            <p:ph type="sldNum" sz="quarter" idx="12"/>
          </p:nvPr>
        </p:nvSpPr>
        <p:spPr/>
        <p:txBody>
          <a:bodyPr/>
          <a:lstStyle/>
          <a:p>
            <a:fld id="{25BA54BD-C84D-46CE-8B72-31BFB26ABA43}" type="slidenum">
              <a:rPr lang="en-US" smtClean="0"/>
              <a:t>3</a:t>
            </a:fld>
            <a:endParaRPr lang="en-US"/>
          </a:p>
        </p:txBody>
      </p:sp>
      <p:sp>
        <p:nvSpPr>
          <p:cNvPr id="5" name="Right Brace 4"/>
          <p:cNvSpPr/>
          <p:nvPr/>
        </p:nvSpPr>
        <p:spPr>
          <a:xfrm>
            <a:off x="2436812" y="3124200"/>
            <a:ext cx="304800" cy="685800"/>
          </a:xfrm>
          <a:prstGeom prst="rightBrace">
            <a:avLst/>
          </a:prstGeom>
          <a:ln w="25400">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p:cNvSpPr/>
          <p:nvPr/>
        </p:nvSpPr>
        <p:spPr>
          <a:xfrm>
            <a:off x="3046412" y="3143934"/>
            <a:ext cx="6629400" cy="646331"/>
          </a:xfrm>
          <a:prstGeom prst="rect">
            <a:avLst/>
          </a:prstGeom>
        </p:spPr>
        <p:txBody>
          <a:bodyPr wrap="square">
            <a:spAutoFit/>
          </a:bodyPr>
          <a:lstStyle/>
          <a:p>
            <a:pPr marL="457200" indent="-457200">
              <a:buFont typeface="Arial" panose="020B0604020202020204" pitchFamily="34" charset="0"/>
              <a:buChar char="•"/>
            </a:pPr>
            <a:r>
              <a:rPr lang="en-US" dirty="0" smtClean="0"/>
              <a:t>Achieved data rate increases with power and it increases with bandwidth. In reality, both these resources are limited</a:t>
            </a:r>
            <a:endParaRPr lang="en-US" dirty="0"/>
          </a:p>
        </p:txBody>
      </p:sp>
    </p:spTree>
    <p:extLst>
      <p:ext uri="{BB962C8B-B14F-4D97-AF65-F5344CB8AC3E}">
        <p14:creationId xmlns:p14="http://schemas.microsoft.com/office/powerpoint/2010/main" val="2681013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Shannon Capacity of AWGN Channel: Spectral </a:t>
            </a:r>
            <a:r>
              <a:rPr lang="en-US" dirty="0" smtClean="0"/>
              <a:t>Efficiency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1812" y="1447800"/>
                <a:ext cx="5029200" cy="4724400"/>
              </a:xfrm>
            </p:spPr>
            <p:txBody>
              <a:bodyPr/>
              <a:lstStyle/>
              <a:p>
                <a:r>
                  <a:rPr lang="en-US" dirty="0" smtClean="0"/>
                  <a:t>In an alternate depiction of Power and Bandwidth trade-off, we consider here a scenario with a constant bit rate of </a:t>
                </a:r>
                <a14:m>
                  <m:oMath xmlns:m="http://schemas.openxmlformats.org/officeDocument/2006/math">
                    <m:r>
                      <a:rPr lang="en-US" b="0" i="1" smtClean="0">
                        <a:latin typeface="Cambria Math"/>
                      </a:rPr>
                      <m:t>𝐶</m:t>
                    </m:r>
                    <m:r>
                      <a:rPr lang="en-US" b="0" i="1" smtClean="0">
                        <a:latin typeface="Cambria Math"/>
                      </a:rPr>
                      <m:t>=10</m:t>
                    </m:r>
                  </m:oMath>
                </a14:m>
                <a:r>
                  <a:rPr lang="en-US" dirty="0" smtClean="0"/>
                  <a:t> bps </a:t>
                </a:r>
              </a:p>
              <a:p>
                <a:r>
                  <a:rPr lang="en-US" dirty="0" smtClean="0"/>
                  <a:t>Code rate </a:t>
                </a:r>
                <a14:m>
                  <m:oMath xmlns:m="http://schemas.openxmlformats.org/officeDocument/2006/math">
                    <m:r>
                      <a:rPr lang="en-US" b="0" i="1" smtClean="0">
                        <a:latin typeface="Cambria Math"/>
                      </a:rPr>
                      <m:t>𝑟</m:t>
                    </m:r>
                  </m:oMath>
                </a14:m>
                <a:r>
                  <a:rPr lang="en-US" dirty="0" smtClean="0"/>
                  <a:t> is linearly increased from </a:t>
                </a:r>
                <a14:m>
                  <m:oMath xmlns:m="http://schemas.openxmlformats.org/officeDocument/2006/math">
                    <m:r>
                      <a:rPr lang="en-US" b="0" i="1" smtClean="0">
                        <a:latin typeface="Cambria Math"/>
                      </a:rPr>
                      <m:t>0 </m:t>
                    </m:r>
                  </m:oMath>
                </a14:m>
                <a:r>
                  <a:rPr lang="en-US" dirty="0" smtClean="0"/>
                  <a:t> to </a:t>
                </a:r>
                <a14:m>
                  <m:oMath xmlns:m="http://schemas.openxmlformats.org/officeDocument/2006/math">
                    <m:r>
                      <a:rPr lang="en-US" b="0" i="1" smtClean="0">
                        <a:latin typeface="Cambria Math"/>
                      </a:rPr>
                      <m:t>1</m:t>
                    </m:r>
                  </m:oMath>
                </a14:m>
                <a:endParaRPr lang="en-US" dirty="0" smtClean="0"/>
              </a:p>
              <a:p>
                <a:r>
                  <a:rPr lang="en-US" dirty="0"/>
                  <a:t>B</a:t>
                </a:r>
                <a:r>
                  <a:rPr lang="en-US" dirty="0" smtClean="0"/>
                  <a:t>andwidth </a:t>
                </a:r>
                <a14:m>
                  <m:oMath xmlns:m="http://schemas.openxmlformats.org/officeDocument/2006/math">
                    <m:r>
                      <a:rPr lang="en-US" b="0" i="1" smtClean="0">
                        <a:latin typeface="Cambria Math"/>
                      </a:rPr>
                      <m:t>𝐵</m:t>
                    </m:r>
                  </m:oMath>
                </a14:m>
                <a:r>
                  <a:rPr lang="en-US" dirty="0" smtClean="0"/>
                  <a:t> reduction is inversely proportional to this linear increase</a:t>
                </a:r>
              </a:p>
              <a:p>
                <a:r>
                  <a:rPr lang="en-US" dirty="0" smtClean="0"/>
                  <a:t>Noise spectral density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0</m:t>
                        </m:r>
                      </m:sub>
                    </m:sSub>
                  </m:oMath>
                </a14:m>
                <a:r>
                  <a:rPr lang="en-US" dirty="0" smtClean="0"/>
                  <a:t> is set to 1/6 W/Hz</a:t>
                </a:r>
              </a:p>
              <a:p>
                <a:r>
                  <a:rPr lang="en-US" dirty="0" smtClean="0"/>
                  <a:t>The attached plot shows the required power and the bandwidth as a function </a:t>
                </a:r>
                <a:r>
                  <a:rPr lang="en-US" smtClean="0"/>
                  <a:t>of bps/Hz</a:t>
                </a:r>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1812" y="1447800"/>
                <a:ext cx="5029200" cy="4724400"/>
              </a:xfrm>
              <a:blipFill rotWithShape="1">
                <a:blip r:embed="rId2"/>
                <a:stretch>
                  <a:fillRect l="-970" t="-129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30</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7212" y="1447800"/>
            <a:ext cx="6096000" cy="4572000"/>
          </a:xfrm>
          <a:prstGeom prst="rect">
            <a:avLst/>
          </a:prstGeom>
        </p:spPr>
      </p:pic>
    </p:spTree>
    <p:extLst>
      <p:ext uri="{BB962C8B-B14F-4D97-AF65-F5344CB8AC3E}">
        <p14:creationId xmlns:p14="http://schemas.microsoft.com/office/powerpoint/2010/main" val="200415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Shannon Capacity of AWGN Channel: Constant SNR Operation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1812" y="1447800"/>
                <a:ext cx="7162800" cy="4724400"/>
              </a:xfrm>
            </p:spPr>
            <p:txBody>
              <a:bodyPr>
                <a:normAutofit/>
              </a:bodyPr>
              <a:lstStyle/>
              <a:p>
                <a:r>
                  <a:rPr lang="en-US" dirty="0" smtClean="0"/>
                  <a:t>If SNR can be held constant, the channel capacity </a:t>
                </a:r>
                <a14:m>
                  <m:oMath xmlns:m="http://schemas.openxmlformats.org/officeDocument/2006/math">
                    <m:r>
                      <a:rPr lang="en-US" b="0" i="1" smtClean="0">
                        <a:latin typeface="Cambria Math"/>
                      </a:rPr>
                      <m:t>𝐶</m:t>
                    </m:r>
                  </m:oMath>
                </a14:m>
                <a:r>
                  <a:rPr lang="en-US" dirty="0" smtClean="0"/>
                  <a:t> grows linearly with the bandwidth </a:t>
                </a:r>
                <a14:m>
                  <m:oMath xmlns:m="http://schemas.openxmlformats.org/officeDocument/2006/math">
                    <m:r>
                      <a:rPr lang="en-US" b="0" i="1" smtClean="0">
                        <a:latin typeface="Cambria Math"/>
                      </a:rPr>
                      <m:t>𝐵</m:t>
                    </m:r>
                    <m:r>
                      <a:rPr lang="en-US" b="0" i="1" smtClean="0">
                        <a:latin typeface="Cambria Math"/>
                      </a:rPr>
                      <m:t>=</m:t>
                    </m:r>
                    <m:r>
                      <a:rPr lang="en-US" b="0" i="1" smtClean="0">
                        <a:latin typeface="Cambria Math"/>
                        <a:ea typeface="Cambria Math"/>
                      </a:rPr>
                      <m:t>𝛽</m:t>
                    </m:r>
                  </m:oMath>
                </a14:m>
                <a:r>
                  <a:rPr lang="en-US" dirty="0" smtClean="0"/>
                  <a:t>: </a:t>
                </a:r>
              </a:p>
              <a:p>
                <a:pPr lvl="1"/>
                <a:r>
                  <a:rPr lang="en-US" dirty="0" smtClean="0"/>
                  <a:t>For example, if </a:t>
                </a:r>
                <a14:m>
                  <m:oMath xmlns:m="http://schemas.openxmlformats.org/officeDocument/2006/math">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a:rPr lang="en-US" i="1">
                                <a:latin typeface="Cambria Math"/>
                                <a:ea typeface="Cambria Math"/>
                              </a:rPr>
                              <m:t>𝑃</m:t>
                            </m:r>
                          </m:e>
                          <m:sub>
                            <m:r>
                              <a:rPr lang="en-US" i="1">
                                <a:latin typeface="Cambria Math"/>
                                <a:ea typeface="Cambria Math"/>
                              </a:rPr>
                              <m:t>𝑆</m:t>
                            </m:r>
                          </m:sub>
                        </m:sSub>
                      </m:num>
                      <m:den>
                        <m:sSub>
                          <m:sSubPr>
                            <m:ctrlPr>
                              <a:rPr lang="en-US" i="1">
                                <a:latin typeface="Cambria Math" panose="02040503050406030204" pitchFamily="18" charset="0"/>
                                <a:ea typeface="Cambria Math"/>
                              </a:rPr>
                            </m:ctrlPr>
                          </m:sSubPr>
                          <m:e>
                            <m:r>
                              <a:rPr lang="en-US" i="1">
                                <a:latin typeface="Cambria Math"/>
                                <a:ea typeface="Cambria Math"/>
                              </a:rPr>
                              <m:t>𝑃</m:t>
                            </m:r>
                          </m:e>
                          <m:sub>
                            <m:r>
                              <a:rPr lang="en-US" i="1">
                                <a:latin typeface="Cambria Math"/>
                                <a:ea typeface="Cambria Math"/>
                              </a:rPr>
                              <m:t>𝑁</m:t>
                            </m:r>
                          </m:sub>
                        </m:sSub>
                      </m:den>
                    </m:f>
                    <m:r>
                      <a:rPr lang="en-US" b="0" i="1" smtClean="0">
                        <a:latin typeface="Cambria Math"/>
                        <a:ea typeface="Cambria Math"/>
                      </a:rPr>
                      <m:t>=</m:t>
                    </m:r>
                    <m:r>
                      <a:rPr lang="en-US" b="0" i="1" smtClean="0">
                        <a:latin typeface="Cambria Math"/>
                        <a:ea typeface="Cambria Math"/>
                      </a:rPr>
                      <m:t>𝛾</m:t>
                    </m:r>
                    <m:r>
                      <a:rPr lang="en-US" b="0" i="1" smtClean="0">
                        <a:latin typeface="Cambria Math"/>
                        <a:ea typeface="Cambria Math"/>
                      </a:rPr>
                      <m:t>=1</m:t>
                    </m:r>
                  </m:oMath>
                </a14:m>
                <a:r>
                  <a:rPr lang="en-US" dirty="0" smtClean="0"/>
                  <a:t>,  </a:t>
                </a:r>
                <a:endParaRPr lang="en-US" i="1" dirty="0" smtClean="0">
                  <a:latin typeface="Cambria Math"/>
                  <a:ea typeface="Cambria Math"/>
                </a:endParaRPr>
              </a:p>
              <a:p>
                <a:pPr lvl="1"/>
                <a14:m>
                  <m:oMath xmlns:m="http://schemas.openxmlformats.org/officeDocument/2006/math">
                    <m:r>
                      <a:rPr lang="en-US" i="1">
                        <a:latin typeface="Cambria Math"/>
                        <a:ea typeface="Cambria Math"/>
                      </a:rPr>
                      <m:t>𝐶</m:t>
                    </m:r>
                    <m:r>
                      <a:rPr lang="en-US" i="1">
                        <a:latin typeface="Cambria Math"/>
                        <a:ea typeface="Cambria Math"/>
                      </a:rPr>
                      <m:t>=</m:t>
                    </m:r>
                    <m:r>
                      <a:rPr lang="en-US" i="1" smtClean="0">
                        <a:latin typeface="Cambria Math"/>
                        <a:ea typeface="Cambria Math"/>
                      </a:rPr>
                      <m:t>𝛽</m:t>
                    </m:r>
                    <m:r>
                      <a:rPr lang="en-US" i="1">
                        <a:latin typeface="Cambria Math"/>
                        <a:ea typeface="Cambria Math"/>
                      </a:rPr>
                      <m:t>×</m:t>
                    </m:r>
                    <m:func>
                      <m:funcPr>
                        <m:ctrlPr>
                          <a:rPr lang="en-US" i="1">
                            <a:latin typeface="Cambria Math" panose="02040503050406030204" pitchFamily="18" charset="0"/>
                            <a:ea typeface="Cambria Math"/>
                          </a:rPr>
                        </m:ctrlPr>
                      </m:funcPr>
                      <m:fName>
                        <m:sSub>
                          <m:sSubPr>
                            <m:ctrlPr>
                              <a:rPr lang="en-US" i="1">
                                <a:latin typeface="Cambria Math" panose="02040503050406030204" pitchFamily="18" charset="0"/>
                                <a:ea typeface="Cambria Math"/>
                              </a:rPr>
                            </m:ctrlPr>
                          </m:sSubPr>
                          <m:e>
                            <m:r>
                              <m:rPr>
                                <m:sty m:val="p"/>
                              </m:rPr>
                              <a:rPr lang="en-US">
                                <a:latin typeface="Cambria Math"/>
                                <a:ea typeface="Cambria Math"/>
                              </a:rPr>
                              <m:t>log</m:t>
                            </m:r>
                          </m:e>
                          <m:sub>
                            <m:r>
                              <a:rPr lang="en-US" i="1">
                                <a:latin typeface="Cambria Math"/>
                                <a:ea typeface="Cambria Math"/>
                              </a:rPr>
                              <m:t>2</m:t>
                            </m:r>
                          </m:sub>
                        </m:sSub>
                      </m:fName>
                      <m:e>
                        <m:d>
                          <m:dPr>
                            <m:ctrlPr>
                              <a:rPr lang="en-US" i="1">
                                <a:latin typeface="Cambria Math" panose="02040503050406030204" pitchFamily="18" charset="0"/>
                                <a:ea typeface="Cambria Math"/>
                              </a:rPr>
                            </m:ctrlPr>
                          </m:dPr>
                          <m:e>
                            <m:r>
                              <a:rPr lang="en-US" i="1">
                                <a:latin typeface="Cambria Math"/>
                                <a:ea typeface="Cambria Math"/>
                              </a:rPr>
                              <m:t>1+</m:t>
                            </m:r>
                            <m:r>
                              <a:rPr lang="en-US" i="1" smtClean="0">
                                <a:latin typeface="Cambria Math"/>
                                <a:ea typeface="Cambria Math"/>
                              </a:rPr>
                              <m:t>𝛾</m:t>
                            </m:r>
                          </m:e>
                        </m:d>
                      </m:e>
                    </m:func>
                  </m:oMath>
                </a14:m>
                <a:endParaRPr lang="en-US" i="1" dirty="0" smtClean="0">
                  <a:latin typeface="Cambria Math"/>
                  <a:ea typeface="Cambria Math"/>
                </a:endParaRPr>
              </a:p>
              <a:p>
                <a:pPr marL="274320" lvl="1" indent="0">
                  <a:buNone/>
                </a:pPr>
                <a:r>
                  <a:rPr lang="en-US" b="0" dirty="0" smtClean="0">
                    <a:ea typeface="Cambria Math"/>
                  </a:rPr>
                  <a:t>           </a:t>
                </a:r>
                <a14:m>
                  <m:oMath xmlns:m="http://schemas.openxmlformats.org/officeDocument/2006/math">
                    <m:r>
                      <a:rPr lang="en-US" b="0" i="1" smtClean="0">
                        <a:latin typeface="Cambria Math"/>
                        <a:ea typeface="Cambria Math"/>
                      </a:rPr>
                      <m:t>=</m:t>
                    </m:r>
                    <m:r>
                      <a:rPr lang="en-US" b="0" i="1" smtClean="0">
                        <a:latin typeface="Cambria Math"/>
                        <a:ea typeface="Cambria Math"/>
                      </a:rPr>
                      <m:t>𝛽</m:t>
                    </m:r>
                    <m:r>
                      <a:rPr lang="en-US" i="1">
                        <a:latin typeface="Cambria Math"/>
                        <a:ea typeface="Cambria Math"/>
                      </a:rPr>
                      <m:t>×</m:t>
                    </m:r>
                    <m:func>
                      <m:funcPr>
                        <m:ctrlPr>
                          <a:rPr lang="en-US" i="1">
                            <a:latin typeface="Cambria Math" panose="02040503050406030204" pitchFamily="18" charset="0"/>
                            <a:ea typeface="Cambria Math"/>
                          </a:rPr>
                        </m:ctrlPr>
                      </m:funcPr>
                      <m:fName>
                        <m:sSub>
                          <m:sSubPr>
                            <m:ctrlPr>
                              <a:rPr lang="en-US" i="1">
                                <a:latin typeface="Cambria Math" panose="02040503050406030204" pitchFamily="18" charset="0"/>
                                <a:ea typeface="Cambria Math"/>
                              </a:rPr>
                            </m:ctrlPr>
                          </m:sSubPr>
                          <m:e>
                            <m:r>
                              <m:rPr>
                                <m:sty m:val="p"/>
                              </m:rPr>
                              <a:rPr lang="en-US">
                                <a:latin typeface="Cambria Math"/>
                                <a:ea typeface="Cambria Math"/>
                              </a:rPr>
                              <m:t>log</m:t>
                            </m:r>
                          </m:e>
                          <m:sub>
                            <m:r>
                              <a:rPr lang="en-US" i="1">
                                <a:latin typeface="Cambria Math"/>
                                <a:ea typeface="Cambria Math"/>
                              </a:rPr>
                              <m:t>2</m:t>
                            </m:r>
                          </m:sub>
                        </m:sSub>
                      </m:fName>
                      <m:e>
                        <m:d>
                          <m:dPr>
                            <m:ctrlPr>
                              <a:rPr lang="en-US" i="1">
                                <a:latin typeface="Cambria Math" panose="02040503050406030204" pitchFamily="18" charset="0"/>
                                <a:ea typeface="Cambria Math"/>
                              </a:rPr>
                            </m:ctrlPr>
                          </m:dPr>
                          <m:e>
                            <m:r>
                              <a:rPr lang="en-US" i="1">
                                <a:latin typeface="Cambria Math"/>
                                <a:ea typeface="Cambria Math"/>
                              </a:rPr>
                              <m:t>1+</m:t>
                            </m:r>
                            <m:r>
                              <a:rPr lang="en-US" b="0" i="1" smtClean="0">
                                <a:latin typeface="Cambria Math"/>
                                <a:ea typeface="Cambria Math"/>
                              </a:rPr>
                              <m:t>1</m:t>
                            </m:r>
                          </m:e>
                        </m:d>
                      </m:e>
                    </m:func>
                    <m:r>
                      <a:rPr lang="en-US" b="0" i="1" smtClean="0">
                        <a:latin typeface="Cambria Math"/>
                        <a:ea typeface="Cambria Math"/>
                      </a:rPr>
                      <m:t>=</m:t>
                    </m:r>
                    <m:r>
                      <a:rPr lang="en-US" b="0" i="1" smtClean="0">
                        <a:latin typeface="Cambria Math"/>
                        <a:ea typeface="Cambria Math"/>
                      </a:rPr>
                      <m:t>𝛽</m:t>
                    </m:r>
                  </m:oMath>
                </a14:m>
                <a:r>
                  <a:rPr lang="en-US" dirty="0" smtClean="0"/>
                  <a:t>; i.e., </a:t>
                </a:r>
                <a14:m>
                  <m:oMath xmlns:m="http://schemas.openxmlformats.org/officeDocument/2006/math">
                    <m:r>
                      <a:rPr lang="en-US" b="0" i="1" smtClean="0">
                        <a:latin typeface="Cambria Math"/>
                      </a:rPr>
                      <m:t>𝑘</m:t>
                    </m:r>
                    <m:r>
                      <a:rPr lang="en-US" b="0" i="1" smtClean="0">
                        <a:latin typeface="Cambria Math"/>
                      </a:rPr>
                      <m:t>=1</m:t>
                    </m:r>
                  </m:oMath>
                </a14:m>
                <a:endParaRPr lang="en-US" dirty="0" smtClean="0"/>
              </a:p>
              <a:p>
                <a:pPr lvl="1"/>
                <a:r>
                  <a:rPr lang="en-US" dirty="0" smtClean="0"/>
                  <a:t>Note: since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𝑁</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0</m:t>
                        </m:r>
                      </m:sub>
                    </m:sSub>
                    <m:r>
                      <a:rPr lang="en-US" b="0" i="1" smtClean="0">
                        <a:latin typeface="Cambria Math"/>
                        <a:ea typeface="Cambria Math"/>
                      </a:rPr>
                      <m:t>𝛽</m:t>
                    </m:r>
                  </m:oMath>
                </a14:m>
                <a:r>
                  <a:rPr lang="en-US" dirty="0" smtClean="0"/>
                  <a:t>, a constant </a:t>
                </a:r>
                <a14:m>
                  <m:oMath xmlns:m="http://schemas.openxmlformats.org/officeDocument/2006/math">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a:rPr lang="en-US" i="1">
                                <a:latin typeface="Cambria Math"/>
                                <a:ea typeface="Cambria Math"/>
                              </a:rPr>
                              <m:t>𝑃</m:t>
                            </m:r>
                          </m:e>
                          <m:sub>
                            <m:r>
                              <a:rPr lang="en-US" i="1">
                                <a:latin typeface="Cambria Math"/>
                                <a:ea typeface="Cambria Math"/>
                              </a:rPr>
                              <m:t>𝑆</m:t>
                            </m:r>
                          </m:sub>
                        </m:sSub>
                      </m:num>
                      <m:den>
                        <m:sSub>
                          <m:sSubPr>
                            <m:ctrlPr>
                              <a:rPr lang="en-US" i="1">
                                <a:latin typeface="Cambria Math" panose="02040503050406030204" pitchFamily="18" charset="0"/>
                                <a:ea typeface="Cambria Math"/>
                              </a:rPr>
                            </m:ctrlPr>
                          </m:sSubPr>
                          <m:e>
                            <m:r>
                              <a:rPr lang="en-US" i="1">
                                <a:latin typeface="Cambria Math"/>
                                <a:ea typeface="Cambria Math"/>
                              </a:rPr>
                              <m:t>𝑃</m:t>
                            </m:r>
                          </m:e>
                          <m:sub>
                            <m:r>
                              <a:rPr lang="en-US" i="1">
                                <a:latin typeface="Cambria Math"/>
                                <a:ea typeface="Cambria Math"/>
                              </a:rPr>
                              <m:t>𝑁</m:t>
                            </m:r>
                          </m:sub>
                        </m:sSub>
                      </m:den>
                    </m:f>
                    <m:r>
                      <a:rPr lang="en-US" b="0" i="1" smtClean="0">
                        <a:latin typeface="Cambria Math"/>
                        <a:ea typeface="Cambria Math"/>
                      </a:rPr>
                      <m:t>=</m:t>
                    </m:r>
                    <m:r>
                      <a:rPr lang="en-US" b="0" i="1" smtClean="0">
                        <a:latin typeface="Cambria Math"/>
                        <a:ea typeface="Cambria Math"/>
                      </a:rPr>
                      <m:t>𝛾</m:t>
                    </m:r>
                  </m:oMath>
                </a14:m>
                <a:r>
                  <a:rPr lang="en-US" dirty="0" smtClean="0"/>
                  <a:t> with increasing </a:t>
                </a:r>
                <a14:m>
                  <m:oMath xmlns:m="http://schemas.openxmlformats.org/officeDocument/2006/math">
                    <m:r>
                      <a:rPr lang="en-US" i="1" smtClean="0">
                        <a:latin typeface="Cambria Math"/>
                        <a:ea typeface="Cambria Math"/>
                      </a:rPr>
                      <m:t>𝛽</m:t>
                    </m:r>
                  </m:oMath>
                </a14:m>
                <a:r>
                  <a:rPr lang="en-US" dirty="0" smtClean="0"/>
                  <a:t> is possible in AWGN channel only if the signal power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𝑆</m:t>
                        </m:r>
                      </m:sub>
                    </m:sSub>
                  </m:oMath>
                </a14:m>
                <a:r>
                  <a:rPr lang="en-US" dirty="0" smtClean="0"/>
                  <a:t> is increased in the same proportion as </a:t>
                </a:r>
                <a14:m>
                  <m:oMath xmlns:m="http://schemas.openxmlformats.org/officeDocument/2006/math">
                    <m:r>
                      <a:rPr lang="en-US" b="0" i="1" smtClean="0">
                        <a:latin typeface="Cambria Math"/>
                        <a:ea typeface="Cambria Math"/>
                      </a:rPr>
                      <m:t>𝛽</m:t>
                    </m:r>
                    <m:r>
                      <a:rPr lang="en-US" b="0" i="0" smtClean="0">
                        <a:latin typeface="Cambria Math"/>
                      </a:rPr>
                      <m:t>.</m:t>
                    </m:r>
                  </m:oMath>
                </a14:m>
                <a:r>
                  <a:rPr lang="en-US" dirty="0" smtClean="0"/>
                  <a:t> This is often infeasible</a:t>
                </a:r>
              </a:p>
              <a:p>
                <a:r>
                  <a:rPr lang="en-US" dirty="0" smtClean="0"/>
                  <a:t>An important efficiency measure is how well the allotted bandwidth is being utilized to deliver the data rate. This is called the spectral efficiency and it is given as the ratio of the data rate to the bandwidth and has a unit of bps/Hz</a:t>
                </a:r>
              </a:p>
              <a:p>
                <a:pPr lvl="1"/>
                <a:r>
                  <a:rPr lang="en-US" dirty="0" smtClean="0"/>
                  <a:t>This plot shows that the spectral efficiency reduces if SNR becomes small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1812" y="1447800"/>
                <a:ext cx="7162800" cy="4724400"/>
              </a:xfrm>
              <a:blipFill rotWithShape="1">
                <a:blip r:embed="rId2"/>
                <a:stretch>
                  <a:fillRect l="-681" t="-1290" r="-11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31</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9711" y="743803"/>
            <a:ext cx="3657600" cy="27432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9711" y="3505200"/>
            <a:ext cx="3657600" cy="2743200"/>
          </a:xfrm>
          <a:prstGeom prst="rect">
            <a:avLst/>
          </a:prstGeom>
        </p:spPr>
      </p:pic>
      <p:sp>
        <p:nvSpPr>
          <p:cNvPr id="7" name="TextBox 6"/>
          <p:cNvSpPr txBox="1"/>
          <p:nvPr/>
        </p:nvSpPr>
        <p:spPr>
          <a:xfrm>
            <a:off x="8079710" y="457571"/>
            <a:ext cx="2792175" cy="286232"/>
          </a:xfrm>
          <a:prstGeom prst="rect">
            <a:avLst/>
          </a:prstGeom>
          <a:solidFill>
            <a:schemeClr val="tx1">
              <a:lumMod val="95000"/>
            </a:schemeClr>
          </a:solidFill>
        </p:spPr>
        <p:txBody>
          <a:bodyPr wrap="none" rtlCol="0">
            <a:spAutoFit/>
          </a:bodyPr>
          <a:lstStyle/>
          <a:p>
            <a:pPr>
              <a:lnSpc>
                <a:spcPct val="90000"/>
              </a:lnSpc>
            </a:pPr>
            <a:r>
              <a:rPr lang="en-US" sz="1400" dirty="0" smtClean="0">
                <a:solidFill>
                  <a:schemeClr val="accent6">
                    <a:lumMod val="60000"/>
                    <a:lumOff val="40000"/>
                  </a:schemeClr>
                </a:solidFill>
              </a:rPr>
              <a:t>Channel Capacity in bits per second</a:t>
            </a:r>
            <a:endParaRPr lang="en-US" sz="1400" dirty="0">
              <a:solidFill>
                <a:schemeClr val="accent6">
                  <a:lumMod val="60000"/>
                  <a:lumOff val="40000"/>
                </a:schemeClr>
              </a:solidFill>
            </a:endParaRPr>
          </a:p>
        </p:txBody>
      </p:sp>
      <p:sp>
        <p:nvSpPr>
          <p:cNvPr id="8" name="TextBox 7"/>
          <p:cNvSpPr txBox="1"/>
          <p:nvPr/>
        </p:nvSpPr>
        <p:spPr>
          <a:xfrm>
            <a:off x="8079710" y="3487003"/>
            <a:ext cx="3657601" cy="480131"/>
          </a:xfrm>
          <a:prstGeom prst="rect">
            <a:avLst/>
          </a:prstGeom>
          <a:solidFill>
            <a:schemeClr val="tx1">
              <a:lumMod val="95000"/>
            </a:schemeClr>
          </a:solidFill>
        </p:spPr>
        <p:txBody>
          <a:bodyPr wrap="square" rtlCol="0">
            <a:spAutoFit/>
          </a:bodyPr>
          <a:lstStyle/>
          <a:p>
            <a:pPr>
              <a:lnSpc>
                <a:spcPct val="90000"/>
              </a:lnSpc>
            </a:pPr>
            <a:r>
              <a:rPr lang="en-US" sz="1400" dirty="0" smtClean="0">
                <a:solidFill>
                  <a:schemeClr val="accent6">
                    <a:lumMod val="60000"/>
                    <a:lumOff val="40000"/>
                  </a:schemeClr>
                </a:solidFill>
              </a:rPr>
              <a:t>Normalized channel </a:t>
            </a:r>
            <a:r>
              <a:rPr lang="en-US" sz="1400" dirty="0">
                <a:solidFill>
                  <a:schemeClr val="accent6">
                    <a:lumMod val="60000"/>
                    <a:lumOff val="40000"/>
                  </a:schemeClr>
                </a:solidFill>
              </a:rPr>
              <a:t>c</a:t>
            </a:r>
            <a:r>
              <a:rPr lang="en-US" sz="1400" dirty="0" smtClean="0">
                <a:solidFill>
                  <a:schemeClr val="accent6">
                    <a:lumMod val="60000"/>
                    <a:lumOff val="40000"/>
                  </a:schemeClr>
                </a:solidFill>
              </a:rPr>
              <a:t>apacity in bits per second per Hertz</a:t>
            </a:r>
            <a:endParaRPr lang="en-US" sz="1400" dirty="0">
              <a:solidFill>
                <a:schemeClr val="accent6">
                  <a:lumMod val="60000"/>
                  <a:lumOff val="40000"/>
                </a:schemeClr>
              </a:solidFill>
            </a:endParaRPr>
          </a:p>
        </p:txBody>
      </p:sp>
      <p:pic>
        <p:nvPicPr>
          <p:cNvPr id="1126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1412" y="1981200"/>
            <a:ext cx="2209800" cy="870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540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11268"/>
                                        </p:tgtEl>
                                        <p:attrNameLst>
                                          <p:attrName>style.visibility</p:attrName>
                                        </p:attrNameLst>
                                      </p:cBhvr>
                                      <p:to>
                                        <p:strVal val="visible"/>
                                      </p:to>
                                    </p:set>
                                    <p:animEffect transition="in" filter="fade">
                                      <p:cBhvr>
                                        <p:cTn id="17" dur="500"/>
                                        <p:tgtEl>
                                          <p:spTgt spid="1126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childTnLst>
                                </p:cTn>
                              </p:par>
                              <p:par>
                                <p:cTn id="24" presetID="42"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and Bandwidth Tradeoff: Constant </a:t>
            </a:r>
            <a:r>
              <a:rPr lang="en-US" dirty="0" smtClean="0"/>
              <a:t>Power Operation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1812" y="1447800"/>
                <a:ext cx="5562600" cy="4724400"/>
              </a:xfrm>
            </p:spPr>
            <p:txBody>
              <a:bodyPr/>
              <a:lstStyle/>
              <a:p>
                <a:r>
                  <a:rPr lang="en-US" dirty="0" smtClean="0"/>
                  <a:t>Let us assume a power constrained operation</a:t>
                </a:r>
              </a:p>
              <a:p>
                <a:r>
                  <a:rPr lang="en-US" dirty="0" smtClean="0"/>
                  <a:t>Transmit power </a:t>
                </a:r>
                <a14:m>
                  <m:oMath xmlns:m="http://schemas.openxmlformats.org/officeDocument/2006/math">
                    <m:r>
                      <a:rPr lang="en-US" b="0" i="1" smtClean="0">
                        <a:latin typeface="Cambria Math"/>
                      </a:rPr>
                      <m:t>𝑃</m:t>
                    </m:r>
                  </m:oMath>
                </a14:m>
                <a:r>
                  <a:rPr lang="en-US" dirty="0" smtClean="0"/>
                  <a:t> is a constant</a:t>
                </a:r>
              </a:p>
              <a:p>
                <a:r>
                  <a:rPr lang="en-US" dirty="0" smtClean="0"/>
                  <a:t>Channel capacity is given as a function of </a:t>
                </a:r>
                <a14:m>
                  <m:oMath xmlns:m="http://schemas.openxmlformats.org/officeDocument/2006/math">
                    <m:r>
                      <a:rPr lang="en-US" b="0" i="1" smtClean="0">
                        <a:latin typeface="Cambria Math"/>
                      </a:rPr>
                      <m:t>𝐵</m:t>
                    </m:r>
                  </m:oMath>
                </a14:m>
                <a:r>
                  <a:rPr lang="en-US" dirty="0" smtClean="0"/>
                  <a:t> as the following nonlinear function</a:t>
                </a:r>
              </a:p>
              <a:p>
                <a:endParaRPr lang="en-US" dirty="0" smtClean="0"/>
              </a:p>
              <a:p>
                <a:pPr marL="0" indent="0">
                  <a:buNone/>
                </a:pPr>
                <a:endParaRPr lang="en-US" dirty="0" smtClean="0"/>
              </a:p>
              <a:p>
                <a:endParaRPr lang="en-US" dirty="0" smtClean="0"/>
              </a:p>
              <a:p>
                <a:r>
                  <a:rPr lang="en-US" dirty="0" smtClean="0"/>
                  <a:t>In this plot, this function is plotted for </a:t>
                </a:r>
                <a14:m>
                  <m:oMath xmlns:m="http://schemas.openxmlformats.org/officeDocument/2006/math">
                    <m:r>
                      <a:rPr lang="en-US" b="0" i="1" smtClean="0">
                        <a:latin typeface="Cambria Math"/>
                      </a:rPr>
                      <m:t>𝑘</m:t>
                    </m:r>
                    <m:r>
                      <a:rPr lang="en-US" b="0" i="1" smtClean="0">
                        <a:latin typeface="Cambria Math"/>
                      </a:rPr>
                      <m:t>=</m:t>
                    </m:r>
                    <m:r>
                      <a:rPr lang="en-US" b="0" i="1" smtClean="0">
                        <a:latin typeface="Cambria Math"/>
                      </a:rPr>
                      <m:t>𝑃</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0</m:t>
                        </m:r>
                      </m:sub>
                    </m:sSub>
                  </m:oMath>
                </a14:m>
                <a:r>
                  <a:rPr lang="en-US" dirty="0" smtClean="0"/>
                  <a:t> values of </a:t>
                </a:r>
                <a14:m>
                  <m:oMath xmlns:m="http://schemas.openxmlformats.org/officeDocument/2006/math">
                    <m:r>
                      <a:rPr lang="en-US" b="0" i="1" smtClean="0">
                        <a:latin typeface="Cambria Math"/>
                      </a:rPr>
                      <m:t>−6</m:t>
                    </m:r>
                  </m:oMath>
                </a14:m>
                <a:r>
                  <a:rPr lang="en-US" dirty="0" smtClean="0"/>
                  <a:t> dB, 0 dB, +6 dB, +12 dB</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1812" y="1447800"/>
                <a:ext cx="5562600" cy="4724400"/>
              </a:xfrm>
              <a:blipFill rotWithShape="1">
                <a:blip r:embed="rId2"/>
                <a:stretch>
                  <a:fillRect l="-876" t="-129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32</a:t>
            </a:fld>
            <a:endParaRPr lang="en-US"/>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412" y="3276600"/>
            <a:ext cx="5214937" cy="1271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7612" y="1371600"/>
            <a:ext cx="5588000" cy="4191000"/>
          </a:xfrm>
          <a:prstGeom prst="rect">
            <a:avLst/>
          </a:prstGeom>
        </p:spPr>
      </p:pic>
    </p:spTree>
    <p:extLst>
      <p:ext uri="{BB962C8B-B14F-4D97-AF65-F5344CB8AC3E}">
        <p14:creationId xmlns:p14="http://schemas.microsoft.com/office/powerpoint/2010/main" val="225172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and Bandwidth Tradeoff: Constant </a:t>
            </a:r>
            <a:r>
              <a:rPr lang="en-US" dirty="0" smtClean="0"/>
              <a:t>Bandwidth Operation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1812" y="1447800"/>
                <a:ext cx="5562600" cy="4724400"/>
              </a:xfrm>
            </p:spPr>
            <p:txBody>
              <a:bodyPr/>
              <a:lstStyle/>
              <a:p>
                <a:r>
                  <a:rPr lang="en-US" dirty="0" smtClean="0"/>
                  <a:t>Let us assume a bandwidth constrained operation: bandwidth </a:t>
                </a:r>
                <a14:m>
                  <m:oMath xmlns:m="http://schemas.openxmlformats.org/officeDocument/2006/math">
                    <m:r>
                      <a:rPr lang="en-US" b="0" i="1" smtClean="0">
                        <a:latin typeface="Cambria Math"/>
                      </a:rPr>
                      <m:t>𝐵</m:t>
                    </m:r>
                    <m:r>
                      <a:rPr lang="en-US" b="0" i="1" smtClean="0">
                        <a:latin typeface="Cambria Math"/>
                      </a:rPr>
                      <m:t> </m:t>
                    </m:r>
                  </m:oMath>
                </a14:m>
                <a:r>
                  <a:rPr lang="en-US" dirty="0" smtClean="0"/>
                  <a:t>is a constant</a:t>
                </a:r>
              </a:p>
              <a:p>
                <a:r>
                  <a:rPr lang="en-US" dirty="0" smtClean="0"/>
                  <a:t>Channel capacity is given as a function of </a:t>
                </a:r>
                <a14:m>
                  <m:oMath xmlns:m="http://schemas.openxmlformats.org/officeDocument/2006/math">
                    <m:r>
                      <a:rPr lang="en-US" b="0" i="1" smtClean="0">
                        <a:latin typeface="Cambria Math"/>
                      </a:rPr>
                      <m:t>𝑃</m:t>
                    </m:r>
                  </m:oMath>
                </a14:m>
                <a:r>
                  <a:rPr lang="en-US" dirty="0" smtClean="0"/>
                  <a:t> as the following nonlinear function</a:t>
                </a:r>
              </a:p>
              <a:p>
                <a:endParaRPr lang="en-US" dirty="0" smtClean="0"/>
              </a:p>
              <a:p>
                <a:pPr marL="0" indent="0">
                  <a:buNone/>
                </a:pPr>
                <a:endParaRPr lang="en-US" dirty="0" smtClean="0"/>
              </a:p>
              <a:p>
                <a:endParaRPr lang="en-US" dirty="0" smtClean="0"/>
              </a:p>
              <a:p>
                <a:r>
                  <a:rPr lang="en-US" dirty="0" smtClean="0"/>
                  <a:t>In this plot, this function is plotted for </a:t>
                </a:r>
                <a14:m>
                  <m:oMath xmlns:m="http://schemas.openxmlformats.org/officeDocument/2006/math">
                    <m:r>
                      <a:rPr lang="en-US" b="0" i="1" smtClean="0">
                        <a:latin typeface="Cambria Math"/>
                      </a:rPr>
                      <m:t>𝑘</m:t>
                    </m:r>
                    <m:r>
                      <a:rPr lang="en-US" b="0" i="1" smtClean="0">
                        <a:latin typeface="Cambria Math"/>
                      </a:rPr>
                      <m:t>=</m:t>
                    </m:r>
                    <m:r>
                      <a:rPr lang="en-US" b="0" i="1" smtClean="0">
                        <a:latin typeface="Cambria Math"/>
                      </a:rPr>
                      <m:t>𝐵</m:t>
                    </m:r>
                  </m:oMath>
                </a14:m>
                <a:r>
                  <a:rPr lang="en-US" dirty="0" smtClean="0"/>
                  <a:t> values of </a:t>
                </a:r>
                <a14:m>
                  <m:oMath xmlns:m="http://schemas.openxmlformats.org/officeDocument/2006/math">
                    <m:r>
                      <a:rPr lang="en-US" b="0" i="1" smtClean="0">
                        <a:latin typeface="Cambria Math"/>
                      </a:rPr>
                      <m:t>1, 2, 4, 8</m:t>
                    </m:r>
                  </m:oMath>
                </a14:m>
                <a:r>
                  <a:rPr lang="en-US" dirty="0" smtClean="0"/>
                  <a:t> and </a:t>
                </a:r>
                <a14:m>
                  <m:oMath xmlns:m="http://schemas.openxmlformats.org/officeDocument/2006/math">
                    <m:r>
                      <a:rPr lang="en-US" b="0" i="1" smtClean="0">
                        <a:latin typeface="Cambria Math"/>
                      </a:rPr>
                      <m:t>16</m:t>
                    </m:r>
                  </m:oMath>
                </a14:m>
                <a:r>
                  <a:rPr lang="en-US" dirty="0" smtClean="0"/>
                  <a:t> Hz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0</m:t>
                        </m:r>
                      </m:sub>
                    </m:sSub>
                    <m:r>
                      <a:rPr lang="en-US" b="0" i="1" smtClean="0">
                        <a:latin typeface="Cambria Math"/>
                      </a:rPr>
                      <m:t>=1</m:t>
                    </m:r>
                  </m:oMath>
                </a14:m>
                <a:r>
                  <a:rPr lang="en-US" dirty="0" smtClean="0"/>
                  <a:t> W/Hz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1812" y="1447800"/>
                <a:ext cx="5562600" cy="4724400"/>
              </a:xfrm>
              <a:blipFill rotWithShape="1">
                <a:blip r:embed="rId2"/>
                <a:stretch>
                  <a:fillRect l="-876" t="-129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33</a:t>
            </a:fld>
            <a:endParaRPr lang="en-US"/>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6612" y="3048000"/>
            <a:ext cx="4114800" cy="1108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4848" y="1479171"/>
            <a:ext cx="5661715" cy="4246286"/>
          </a:xfrm>
          <a:prstGeom prst="rect">
            <a:avLst/>
          </a:prstGeom>
        </p:spPr>
      </p:pic>
    </p:spTree>
    <p:extLst>
      <p:ext uri="{BB962C8B-B14F-4D97-AF65-F5344CB8AC3E}">
        <p14:creationId xmlns:p14="http://schemas.microsoft.com/office/powerpoint/2010/main" val="88300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and Bandwidth Tradeoff: Constant </a:t>
            </a:r>
            <a:r>
              <a:rPr lang="en-US" dirty="0" smtClean="0"/>
              <a:t>Data Rate </a:t>
            </a:r>
            <a:r>
              <a:rPr lang="en-US" dirty="0"/>
              <a:t>Operation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9412" y="1447800"/>
                <a:ext cx="5257800" cy="4724400"/>
              </a:xfrm>
            </p:spPr>
            <p:txBody>
              <a:bodyPr>
                <a:normAutofit/>
              </a:bodyPr>
              <a:lstStyle/>
              <a:p>
                <a:r>
                  <a:rPr lang="en-US" dirty="0" smtClean="0"/>
                  <a:t>Given the bandwidth </a:t>
                </a:r>
                <a14:m>
                  <m:oMath xmlns:m="http://schemas.openxmlformats.org/officeDocument/2006/math">
                    <m:r>
                      <a:rPr lang="en-US" b="0" i="1" smtClean="0">
                        <a:latin typeface="Cambria Math"/>
                      </a:rPr>
                      <m:t>𝐵</m:t>
                    </m:r>
                    <m:r>
                      <a:rPr lang="en-US" b="0" i="1" smtClean="0">
                        <a:latin typeface="Cambria Math"/>
                      </a:rPr>
                      <m:t>=</m:t>
                    </m:r>
                    <m:r>
                      <a:rPr lang="en-US" b="0" i="1" smtClean="0">
                        <a:latin typeface="Cambria Math"/>
                        <a:ea typeface="Cambria Math"/>
                      </a:rPr>
                      <m:t>𝛽</m:t>
                    </m:r>
                  </m:oMath>
                </a14:m>
                <a:r>
                  <a:rPr lang="en-US" dirty="0" smtClean="0"/>
                  <a:t> Hz, the following defines the power </a:t>
                </a:r>
                <a14:m>
                  <m:oMath xmlns:m="http://schemas.openxmlformats.org/officeDocument/2006/math">
                    <m:r>
                      <a:rPr lang="en-US" b="0" i="1" smtClean="0">
                        <a:latin typeface="Cambria Math"/>
                      </a:rPr>
                      <m:t>𝑃</m:t>
                    </m:r>
                    <m:r>
                      <a:rPr lang="en-US" b="0" i="1" smtClean="0">
                        <a:latin typeface="Cambria Math"/>
                      </a:rPr>
                      <m:t>(</m:t>
                    </m:r>
                    <m:r>
                      <a:rPr lang="en-US" b="0" i="1" smtClean="0">
                        <a:latin typeface="Cambria Math"/>
                        <a:ea typeface="Cambria Math"/>
                      </a:rPr>
                      <m:t>𝛽</m:t>
                    </m:r>
                    <m:r>
                      <a:rPr lang="en-US" b="0" i="1" smtClean="0">
                        <a:latin typeface="Cambria Math"/>
                        <a:ea typeface="Cambria Math"/>
                      </a:rPr>
                      <m:t>)</m:t>
                    </m:r>
                  </m:oMath>
                </a14:m>
                <a:r>
                  <a:rPr lang="en-US" dirty="0" smtClean="0"/>
                  <a:t> as function of </a:t>
                </a:r>
                <a14:m>
                  <m:oMath xmlns:m="http://schemas.openxmlformats.org/officeDocument/2006/math">
                    <m:r>
                      <a:rPr lang="en-US" i="1" smtClean="0">
                        <a:latin typeface="Cambria Math"/>
                        <a:ea typeface="Cambria Math"/>
                      </a:rPr>
                      <m:t>𝛽</m:t>
                    </m:r>
                  </m:oMath>
                </a14:m>
                <a:r>
                  <a:rPr lang="en-US" dirty="0" smtClean="0"/>
                  <a:t> for a given channel capacity </a:t>
                </a:r>
                <a14:m>
                  <m:oMath xmlns:m="http://schemas.openxmlformats.org/officeDocument/2006/math">
                    <m:r>
                      <a:rPr lang="en-US" b="0" i="1" smtClean="0">
                        <a:latin typeface="Cambria Math"/>
                      </a:rPr>
                      <m:t>𝐶</m:t>
                    </m:r>
                  </m:oMath>
                </a14:m>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This function is plotted as a function of </a:t>
                </a:r>
                <a14:m>
                  <m:oMath xmlns:m="http://schemas.openxmlformats.org/officeDocument/2006/math">
                    <m:r>
                      <a:rPr lang="en-US" i="1" smtClean="0">
                        <a:latin typeface="Cambria Math"/>
                        <a:ea typeface="Cambria Math"/>
                      </a:rPr>
                      <m:t>𝛽</m:t>
                    </m:r>
                  </m:oMath>
                </a14:m>
                <a:r>
                  <a:rPr lang="en-US" dirty="0" smtClean="0"/>
                  <a:t>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0</m:t>
                        </m:r>
                      </m:sub>
                    </m:sSub>
                    <m:r>
                      <a:rPr lang="en-US" b="0" i="1" smtClean="0">
                        <a:latin typeface="Cambria Math"/>
                      </a:rPr>
                      <m:t>=1</m:t>
                    </m:r>
                  </m:oMath>
                </a14:m>
                <a:r>
                  <a:rPr lang="en-US" dirty="0" smtClean="0"/>
                  <a:t> Watts/Hz, and for  several values of </a:t>
                </a:r>
                <a14:m>
                  <m:oMath xmlns:m="http://schemas.openxmlformats.org/officeDocument/2006/math">
                    <m:r>
                      <a:rPr lang="en-US" b="0" i="1" smtClean="0">
                        <a:latin typeface="Cambria Math"/>
                      </a:rPr>
                      <m:t>𝐶</m:t>
                    </m:r>
                  </m:oMath>
                </a14:m>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9412" y="1447800"/>
                <a:ext cx="5257800" cy="4724400"/>
              </a:xfrm>
              <a:blipFill rotWithShape="1">
                <a:blip r:embed="rId2"/>
                <a:stretch>
                  <a:fillRect l="-927" t="-1290" r="-927" b="-193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34</a:t>
            </a:fld>
            <a:endParaRPr lang="en-US"/>
          </a:p>
        </p:txBody>
      </p:sp>
      <p:pic>
        <p:nvPicPr>
          <p:cNvPr id="1024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2812" y="2590800"/>
            <a:ext cx="3276600" cy="1058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0896" y="3825162"/>
            <a:ext cx="3098516" cy="1244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ight Arrow 5"/>
          <p:cNvSpPr/>
          <p:nvPr/>
        </p:nvSpPr>
        <p:spPr>
          <a:xfrm>
            <a:off x="770197" y="4333031"/>
            <a:ext cx="533400" cy="2286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7212" y="1524000"/>
            <a:ext cx="6248400" cy="4686300"/>
          </a:xfrm>
          <a:prstGeom prst="rect">
            <a:avLst/>
          </a:prstGeom>
        </p:spPr>
      </p:pic>
    </p:spTree>
    <p:extLst>
      <p:ext uri="{BB962C8B-B14F-4D97-AF65-F5344CB8AC3E}">
        <p14:creationId xmlns:p14="http://schemas.microsoft.com/office/powerpoint/2010/main" val="19782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08412" y="1447800"/>
            <a:ext cx="4161493" cy="481012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531812" y="198438"/>
            <a:ext cx="8153400" cy="868362"/>
          </a:xfrm>
        </p:spPr>
        <p:txBody>
          <a:bodyPr>
            <a:normAutofit fontScale="90000"/>
          </a:bodyPr>
          <a:lstStyle/>
          <a:p>
            <a:r>
              <a:rPr lang="en-US" dirty="0" smtClean="0"/>
              <a:t>Spectral Efficiencies and Required </a:t>
            </a:r>
            <a:r>
              <a:rPr lang="en-US" dirty="0" err="1" smtClean="0"/>
              <a:t>Es</a:t>
            </a:r>
            <a:r>
              <a:rPr lang="en-US" dirty="0" smtClean="0"/>
              <a:t>/No for Different Modulation and Coding Schemes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25BA54BD-C84D-46CE-8B72-31BFB26ABA43}" type="slidenum">
              <a:rPr lang="en-US" smtClean="0"/>
              <a:t>35</a:t>
            </a:fld>
            <a:endParaRPr lang="en-US"/>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8412" y="1523999"/>
            <a:ext cx="4161493" cy="473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375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4212" y="1431701"/>
            <a:ext cx="4161493" cy="481012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531812" y="198438"/>
            <a:ext cx="8153400" cy="868362"/>
          </a:xfrm>
        </p:spPr>
        <p:txBody>
          <a:bodyPr>
            <a:normAutofit fontScale="90000"/>
          </a:bodyPr>
          <a:lstStyle/>
          <a:p>
            <a:r>
              <a:rPr lang="en-US" dirty="0" smtClean="0"/>
              <a:t>Spectral Efficiencies and Required </a:t>
            </a:r>
            <a:r>
              <a:rPr lang="en-US" dirty="0" err="1" smtClean="0"/>
              <a:t>Es</a:t>
            </a:r>
            <a:r>
              <a:rPr lang="en-US" dirty="0" smtClean="0"/>
              <a:t>/No for Different Modulation and Coding Schemes</a:t>
            </a:r>
            <a:endParaRPr lang="en-US" dirty="0"/>
          </a:p>
        </p:txBody>
      </p:sp>
      <p:sp>
        <p:nvSpPr>
          <p:cNvPr id="4" name="Slide Number Placeholder 3"/>
          <p:cNvSpPr>
            <a:spLocks noGrp="1"/>
          </p:cNvSpPr>
          <p:nvPr>
            <p:ph type="sldNum" sz="quarter" idx="12"/>
          </p:nvPr>
        </p:nvSpPr>
        <p:spPr/>
        <p:txBody>
          <a:bodyPr/>
          <a:lstStyle/>
          <a:p>
            <a:fld id="{25BA54BD-C84D-46CE-8B72-31BFB26ABA43}" type="slidenum">
              <a:rPr lang="en-US" smtClean="0"/>
              <a:t>36</a:t>
            </a:fld>
            <a:endParaRPr lang="en-US"/>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2" y="1507900"/>
            <a:ext cx="4161493" cy="473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2412" y="1431701"/>
            <a:ext cx="6299200" cy="4724400"/>
          </a:xfrm>
        </p:spPr>
      </p:pic>
    </p:spTree>
    <p:extLst>
      <p:ext uri="{BB962C8B-B14F-4D97-AF65-F5344CB8AC3E}">
        <p14:creationId xmlns:p14="http://schemas.microsoft.com/office/powerpoint/2010/main" val="2464765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DVB-S2 versus DVB-S2X</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3168" y="1447800"/>
            <a:ext cx="7097690" cy="4724400"/>
          </a:xfrm>
        </p:spPr>
      </p:pic>
      <p:sp>
        <p:nvSpPr>
          <p:cNvPr id="4" name="Slide Number Placeholder 3"/>
          <p:cNvSpPr>
            <a:spLocks noGrp="1"/>
          </p:cNvSpPr>
          <p:nvPr>
            <p:ph type="sldNum" sz="quarter" idx="12"/>
          </p:nvPr>
        </p:nvSpPr>
        <p:spPr/>
        <p:txBody>
          <a:bodyPr/>
          <a:lstStyle/>
          <a:p>
            <a:fld id="{25BA54BD-C84D-46CE-8B72-31BFB26ABA43}" type="slidenum">
              <a:rPr lang="en-US" smtClean="0"/>
              <a:t>37</a:t>
            </a:fld>
            <a:endParaRPr lang="en-US"/>
          </a:p>
        </p:txBody>
      </p:sp>
    </p:spTree>
    <p:extLst>
      <p:ext uri="{BB962C8B-B14F-4D97-AF65-F5344CB8AC3E}">
        <p14:creationId xmlns:p14="http://schemas.microsoft.com/office/powerpoint/2010/main" val="77525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DVB-S2 versus DVB-S2X</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0013" y="1662112"/>
            <a:ext cx="9144000" cy="4295775"/>
          </a:xfrm>
        </p:spPr>
      </p:pic>
      <p:sp>
        <p:nvSpPr>
          <p:cNvPr id="4" name="Slide Number Placeholder 3"/>
          <p:cNvSpPr>
            <a:spLocks noGrp="1"/>
          </p:cNvSpPr>
          <p:nvPr>
            <p:ph type="sldNum" sz="quarter" idx="12"/>
          </p:nvPr>
        </p:nvSpPr>
        <p:spPr/>
        <p:txBody>
          <a:bodyPr/>
          <a:lstStyle/>
          <a:p>
            <a:fld id="{25BA54BD-C84D-46CE-8B72-31BFB26ABA43}" type="slidenum">
              <a:rPr lang="en-US" smtClean="0"/>
              <a:t>38</a:t>
            </a:fld>
            <a:endParaRPr lang="en-US"/>
          </a:p>
        </p:txBody>
      </p:sp>
    </p:spTree>
    <p:extLst>
      <p:ext uri="{BB962C8B-B14F-4D97-AF65-F5344CB8AC3E}">
        <p14:creationId xmlns:p14="http://schemas.microsoft.com/office/powerpoint/2010/main" val="278248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Link Calculation</a:t>
            </a:r>
            <a:endParaRPr lang="en-US" dirty="0"/>
          </a:p>
        </p:txBody>
      </p:sp>
      <p:sp>
        <p:nvSpPr>
          <p:cNvPr id="4" name="Slide Number Placeholder 3"/>
          <p:cNvSpPr>
            <a:spLocks noGrp="1"/>
          </p:cNvSpPr>
          <p:nvPr>
            <p:ph type="sldNum" sz="quarter" idx="12"/>
          </p:nvPr>
        </p:nvSpPr>
        <p:spPr/>
        <p:txBody>
          <a:bodyPr/>
          <a:lstStyle/>
          <a:p>
            <a:fld id="{25BA54BD-C84D-46CE-8B72-31BFB26ABA43}" type="slidenum">
              <a:rPr lang="en-US" smtClean="0"/>
              <a:t>39</a:t>
            </a:fld>
            <a:endParaRPr 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212" y="1447800"/>
            <a:ext cx="6553200" cy="4608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208212" y="1447800"/>
            <a:ext cx="3657600" cy="381000"/>
          </a:xfrm>
          <a:prstGeom prst="rect">
            <a:avLst/>
          </a:prstGeom>
          <a:solidFill>
            <a:srgbClr val="FFFF0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bg1"/>
                </a:solidFill>
              </a:rPr>
              <a:t>Wireless System Parameter</a:t>
            </a:r>
            <a:endParaRPr lang="en-IN" b="1" dirty="0">
              <a:solidFill>
                <a:schemeClr val="bg1"/>
              </a:solidFill>
            </a:endParaRPr>
          </a:p>
        </p:txBody>
      </p:sp>
    </p:spTree>
    <p:extLst>
      <p:ext uri="{BB962C8B-B14F-4D97-AF65-F5344CB8AC3E}">
        <p14:creationId xmlns:p14="http://schemas.microsoft.com/office/powerpoint/2010/main" val="34858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and Bandwidth Tradeoff</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System designer’s objective: achieve the highest data rate possible</a:t>
                </a:r>
              </a:p>
              <a:p>
                <a:r>
                  <a:rPr lang="en-US" dirty="0" smtClean="0"/>
                  <a:t>System constraints: limited available power and limited available bandwidth</a:t>
                </a:r>
              </a:p>
              <a:p>
                <a:r>
                  <a:rPr lang="en-US" dirty="0" smtClean="0"/>
                  <a:t>Maximum possible data 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𝑅</m:t>
                        </m:r>
                      </m:e>
                      <m:sub>
                        <m:r>
                          <a:rPr lang="en-US" b="0" i="1" smtClean="0">
                            <a:latin typeface="Cambria Math"/>
                          </a:rPr>
                          <m:t>𝑏</m:t>
                        </m:r>
                      </m:sub>
                    </m:sSub>
                  </m:oMath>
                </a14:m>
                <a:r>
                  <a:rPr lang="en-US" dirty="0" smtClean="0"/>
                  <a:t> that can be achieved given the power and bandwidth constraint is bounded by the following well-known equation by Claude Shannon that sets the channel capacity </a:t>
                </a:r>
                <a14:m>
                  <m:oMath xmlns:m="http://schemas.openxmlformats.org/officeDocument/2006/math">
                    <m:r>
                      <a:rPr lang="en-US" b="0" i="1" smtClean="0">
                        <a:latin typeface="Cambria Math"/>
                      </a:rPr>
                      <m:t>𝐶</m:t>
                    </m:r>
                  </m:oMath>
                </a14:m>
                <a:r>
                  <a:rPr lang="en-US" dirty="0" smtClean="0"/>
                  <a:t> </a:t>
                </a:r>
              </a:p>
              <a:p>
                <a:pPr lvl="1"/>
                <a:r>
                  <a:rPr lang="en-US" dirty="0" smtClean="0"/>
                  <a:t>Assumes that the only impairment introduced by the transmission channel is the Additive </a:t>
                </a:r>
                <a:r>
                  <a:rPr lang="en-US" dirty="0"/>
                  <a:t>W</a:t>
                </a:r>
                <a:r>
                  <a:rPr lang="en-US" dirty="0" smtClean="0"/>
                  <a:t>hite Gaussian-distributed Noise. </a:t>
                </a:r>
              </a:p>
              <a:p>
                <a:pPr lvl="1"/>
                <a:r>
                  <a:rPr lang="en-US" dirty="0" smtClean="0"/>
                  <a:t>Such a channel is accordingly called the AWGN channel, and the following formula is known as the capacity of the AWGN channel</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451" t="-1290" r="-4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4</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2665412" y="4626836"/>
                <a:ext cx="4143827" cy="839204"/>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𝑅</m:t>
                          </m:r>
                        </m:e>
                        <m:sub>
                          <m:r>
                            <a:rPr lang="en-US" sz="2400" b="0" i="1" smtClean="0">
                              <a:latin typeface="Cambria Math"/>
                            </a:rPr>
                            <m:t>𝑏</m:t>
                          </m:r>
                        </m:sub>
                      </m:sSub>
                      <m:r>
                        <a:rPr lang="en-US" sz="2400" b="0" i="1" smtClean="0">
                          <a:latin typeface="Cambria Math"/>
                          <a:ea typeface="Cambria Math"/>
                        </a:rPr>
                        <m:t>≤</m:t>
                      </m:r>
                      <m:r>
                        <a:rPr lang="en-US" sz="2400" b="0" i="1" smtClean="0">
                          <a:latin typeface="Cambria Math"/>
                          <a:ea typeface="Cambria Math"/>
                        </a:rPr>
                        <m:t>𝐶</m:t>
                      </m:r>
                      <m:r>
                        <a:rPr lang="en-US" sz="2400" b="0" i="1" smtClean="0">
                          <a:latin typeface="Cambria Math"/>
                          <a:ea typeface="Cambria Math"/>
                        </a:rPr>
                        <m:t>=</m:t>
                      </m:r>
                      <m:r>
                        <a:rPr lang="en-US" sz="2400" b="0" i="1" smtClean="0">
                          <a:latin typeface="Cambria Math"/>
                          <a:ea typeface="Cambria Math"/>
                        </a:rPr>
                        <m:t>𝐵</m:t>
                      </m:r>
                      <m:r>
                        <a:rPr lang="en-US" sz="2400" b="0" i="1" smtClean="0">
                          <a:latin typeface="Cambria Math"/>
                          <a:ea typeface="Cambria Math"/>
                        </a:rPr>
                        <m:t>×</m:t>
                      </m:r>
                      <m:func>
                        <m:funcPr>
                          <m:ctrlPr>
                            <a:rPr lang="en-US" sz="2400" b="0" i="1" smtClean="0">
                              <a:latin typeface="Cambria Math" panose="02040503050406030204" pitchFamily="18" charset="0"/>
                              <a:ea typeface="Cambria Math"/>
                            </a:rPr>
                          </m:ctrlPr>
                        </m:funcPr>
                        <m:fName>
                          <m:sSub>
                            <m:sSubPr>
                              <m:ctrlPr>
                                <a:rPr lang="en-US" sz="2400" b="0" i="1" smtClean="0">
                                  <a:latin typeface="Cambria Math" panose="02040503050406030204" pitchFamily="18" charset="0"/>
                                  <a:ea typeface="Cambria Math"/>
                                </a:rPr>
                              </m:ctrlPr>
                            </m:sSubPr>
                            <m:e>
                              <m:r>
                                <m:rPr>
                                  <m:sty m:val="p"/>
                                </m:rPr>
                                <a:rPr lang="en-US" sz="2400" b="0" i="0" smtClean="0">
                                  <a:latin typeface="Cambria Math"/>
                                  <a:ea typeface="Cambria Math"/>
                                </a:rPr>
                                <m:t>log</m:t>
                              </m:r>
                            </m:e>
                            <m:sub>
                              <m:r>
                                <a:rPr lang="en-US" sz="2400" b="0" i="1" smtClean="0">
                                  <a:latin typeface="Cambria Math"/>
                                  <a:ea typeface="Cambria Math"/>
                                </a:rPr>
                                <m:t>2</m:t>
                              </m:r>
                            </m:sub>
                          </m:sSub>
                        </m:fName>
                        <m:e>
                          <m:d>
                            <m:dPr>
                              <m:ctrlPr>
                                <a:rPr lang="en-US" sz="2400" b="0" i="1" smtClean="0">
                                  <a:latin typeface="Cambria Math" panose="02040503050406030204" pitchFamily="18" charset="0"/>
                                  <a:ea typeface="Cambria Math"/>
                                </a:rPr>
                              </m:ctrlPr>
                            </m:dPr>
                            <m:e>
                              <m:r>
                                <a:rPr lang="en-US" sz="2400" b="0" i="1" smtClean="0">
                                  <a:latin typeface="Cambria Math"/>
                                  <a:ea typeface="Cambria Math"/>
                                </a:rPr>
                                <m:t>1+</m:t>
                              </m:r>
                              <m:f>
                                <m:fPr>
                                  <m:ctrlPr>
                                    <a:rPr lang="en-US" sz="2400" b="0" i="1" smtClean="0">
                                      <a:latin typeface="Cambria Math" panose="02040503050406030204" pitchFamily="18" charset="0"/>
                                      <a:ea typeface="Cambria Math"/>
                                    </a:rPr>
                                  </m:ctrlPr>
                                </m:fPr>
                                <m:num>
                                  <m:sSub>
                                    <m:sSubPr>
                                      <m:ctrlPr>
                                        <a:rPr lang="en-US" sz="2400" b="0" i="1" smtClean="0">
                                          <a:latin typeface="Cambria Math" panose="02040503050406030204" pitchFamily="18" charset="0"/>
                                          <a:ea typeface="Cambria Math"/>
                                        </a:rPr>
                                      </m:ctrlPr>
                                    </m:sSubPr>
                                    <m:e>
                                      <m:r>
                                        <a:rPr lang="en-US" sz="2400" b="0" i="1" smtClean="0">
                                          <a:latin typeface="Cambria Math"/>
                                          <a:ea typeface="Cambria Math"/>
                                        </a:rPr>
                                        <m:t>𝑃</m:t>
                                      </m:r>
                                    </m:e>
                                    <m:sub>
                                      <m:r>
                                        <a:rPr lang="en-US" sz="2400" b="0" i="1" smtClean="0">
                                          <a:latin typeface="Cambria Math"/>
                                          <a:ea typeface="Cambria Math"/>
                                        </a:rPr>
                                        <m:t>𝑆</m:t>
                                      </m:r>
                                    </m:sub>
                                  </m:sSub>
                                </m:num>
                                <m:den>
                                  <m:sSub>
                                    <m:sSubPr>
                                      <m:ctrlPr>
                                        <a:rPr lang="en-US" sz="2400" b="0" i="1" smtClean="0">
                                          <a:latin typeface="Cambria Math" panose="02040503050406030204" pitchFamily="18" charset="0"/>
                                          <a:ea typeface="Cambria Math"/>
                                        </a:rPr>
                                      </m:ctrlPr>
                                    </m:sSubPr>
                                    <m:e>
                                      <m:r>
                                        <a:rPr lang="en-US" sz="2400" b="0" i="1" smtClean="0">
                                          <a:latin typeface="Cambria Math"/>
                                          <a:ea typeface="Cambria Math"/>
                                        </a:rPr>
                                        <m:t>𝑃</m:t>
                                      </m:r>
                                    </m:e>
                                    <m:sub>
                                      <m:r>
                                        <a:rPr lang="en-US" sz="2400" b="0" i="1" smtClean="0">
                                          <a:latin typeface="Cambria Math"/>
                                          <a:ea typeface="Cambria Math"/>
                                        </a:rPr>
                                        <m:t>𝑁</m:t>
                                      </m:r>
                                    </m:sub>
                                  </m:sSub>
                                </m:den>
                              </m:f>
                            </m:e>
                          </m:d>
                        </m:e>
                      </m:func>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2665412" y="4626836"/>
                <a:ext cx="4143827" cy="839204"/>
              </a:xfrm>
              <a:prstGeom prst="rect">
                <a:avLst/>
              </a:prstGeom>
              <a:blipFill rotWithShape="1">
                <a:blip r:embed="rId3"/>
                <a:stretch>
                  <a:fillRect/>
                </a:stretch>
              </a:blipFill>
            </p:spPr>
            <p:txBody>
              <a:bodyPr/>
              <a:lstStyle/>
              <a:p>
                <a:r>
                  <a:rPr lang="en-US">
                    <a:noFill/>
                  </a:rPr>
                  <a:t> </a:t>
                </a:r>
              </a:p>
            </p:txBody>
          </p:sp>
        </mc:Fallback>
      </mc:AlternateContent>
      <p:sp>
        <p:nvSpPr>
          <p:cNvPr id="6" name="TextBox 5"/>
          <p:cNvSpPr txBox="1"/>
          <p:nvPr/>
        </p:nvSpPr>
        <p:spPr>
          <a:xfrm>
            <a:off x="6809239" y="4839447"/>
            <a:ext cx="2100255" cy="424732"/>
          </a:xfrm>
          <a:prstGeom prst="rect">
            <a:avLst/>
          </a:prstGeom>
          <a:noFill/>
        </p:spPr>
        <p:txBody>
          <a:bodyPr wrap="none" rtlCol="0">
            <a:spAutoFit/>
          </a:bodyPr>
          <a:lstStyle/>
          <a:p>
            <a:pPr>
              <a:lnSpc>
                <a:spcPct val="90000"/>
              </a:lnSpc>
            </a:pPr>
            <a:r>
              <a:rPr lang="en-US" sz="2400" dirty="0"/>
              <a:t>b</a:t>
            </a:r>
            <a:r>
              <a:rPr lang="en-US" sz="2400" dirty="0" smtClean="0"/>
              <a:t>its per second</a:t>
            </a:r>
            <a:endParaRPr lang="en-US" sz="2400" dirty="0"/>
          </a:p>
        </p:txBody>
      </p:sp>
    </p:spTree>
    <p:extLst>
      <p:ext uri="{BB962C8B-B14F-4D97-AF65-F5344CB8AC3E}">
        <p14:creationId xmlns:p14="http://schemas.microsoft.com/office/powerpoint/2010/main" val="180964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308968" y="1752600"/>
            <a:ext cx="4413844" cy="388620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 name="Rectangle 5"/>
          <p:cNvSpPr/>
          <p:nvPr/>
        </p:nvSpPr>
        <p:spPr>
          <a:xfrm>
            <a:off x="4722812" y="1752601"/>
            <a:ext cx="7010400" cy="38862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A Model of Downlink </a:t>
            </a:r>
            <a:br>
              <a:rPr lang="en-US" dirty="0" smtClean="0"/>
            </a:br>
            <a:r>
              <a:rPr lang="en-US" dirty="0" smtClean="0"/>
              <a:t>From Base Station to the Mobile Phone</a:t>
            </a:r>
            <a:endParaRPr lang="en-US" dirty="0"/>
          </a:p>
        </p:txBody>
      </p:sp>
      <p:sp>
        <p:nvSpPr>
          <p:cNvPr id="4" name="Slide Number Placeholder 3"/>
          <p:cNvSpPr>
            <a:spLocks noGrp="1"/>
          </p:cNvSpPr>
          <p:nvPr>
            <p:ph type="sldNum" sz="quarter" idx="12"/>
          </p:nvPr>
        </p:nvSpPr>
        <p:spPr/>
        <p:txBody>
          <a:bodyPr/>
          <a:lstStyle/>
          <a:p>
            <a:fld id="{25BA54BD-C84D-46CE-8B72-31BFB26ABA43}" type="slidenum">
              <a:rPr lang="en-US" smtClean="0"/>
              <a:t>40</a:t>
            </a:fld>
            <a:endParaRPr lang="en-US"/>
          </a:p>
        </p:txBody>
      </p:sp>
      <p:graphicFrame>
        <p:nvGraphicFramePr>
          <p:cNvPr id="5" name="Object 4"/>
          <p:cNvGraphicFramePr>
            <a:graphicFrameLocks noChangeAspect="1"/>
          </p:cNvGraphicFramePr>
          <p:nvPr>
            <p:extLst/>
          </p:nvPr>
        </p:nvGraphicFramePr>
        <p:xfrm>
          <a:off x="4875212" y="1736897"/>
          <a:ext cx="6827907" cy="3825703"/>
        </p:xfrm>
        <a:graphic>
          <a:graphicData uri="http://schemas.openxmlformats.org/presentationml/2006/ole">
            <mc:AlternateContent xmlns:mc="http://schemas.openxmlformats.org/markup-compatibility/2006">
              <mc:Choice xmlns:v="urn:schemas-microsoft-com:vml" Requires="v">
                <p:oleObj spid="_x0000_s18453" name="Visio" r:id="rId3" imgW="3346633" imgH="1906405" progId="Visio.Drawing.11">
                  <p:embed/>
                </p:oleObj>
              </mc:Choice>
              <mc:Fallback>
                <p:oleObj name="Visio" r:id="rId3" imgW="3346633" imgH="1906405" progId="Visio.Drawing.11">
                  <p:embed/>
                  <p:pic>
                    <p:nvPicPr>
                      <p:cNvPr id="5" name="Object 4"/>
                      <p:cNvPicPr>
                        <a:picLocks noChangeAspect="1" noChangeArrowheads="1"/>
                      </p:cNvPicPr>
                      <p:nvPr/>
                    </p:nvPicPr>
                    <p:blipFill>
                      <a:blip r:embed="rId4"/>
                      <a:srcRect/>
                      <a:stretch>
                        <a:fillRect/>
                      </a:stretch>
                    </p:blipFill>
                    <p:spPr bwMode="auto">
                      <a:xfrm>
                        <a:off x="4875212" y="1736897"/>
                        <a:ext cx="6827907" cy="3825703"/>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9" name="TextBox 8"/>
              <p:cNvSpPr txBox="1"/>
              <p:nvPr/>
            </p:nvSpPr>
            <p:spPr>
              <a:xfrm>
                <a:off x="3732212" y="2133600"/>
                <a:ext cx="590097"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a:rPr>
                            <m:t>𝑃</m:t>
                          </m:r>
                        </m:e>
                        <m:sub>
                          <m:r>
                            <a:rPr lang="en-US" b="0" i="1" smtClean="0">
                              <a:solidFill>
                                <a:schemeClr val="bg1"/>
                              </a:solidFill>
                              <a:latin typeface="Cambria Math"/>
                            </a:rPr>
                            <m:t>𝑇𝑋</m:t>
                          </m:r>
                        </m:sub>
                      </m:sSub>
                    </m:oMath>
                  </m:oMathPara>
                </a14:m>
                <a:endParaRPr lang="en-US" dirty="0">
                  <a:solidFill>
                    <a:schemeClr val="bg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732212" y="2133600"/>
                <a:ext cx="590097" cy="3416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694352" y="2470868"/>
                <a:ext cx="611386"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a:rPr>
                            <m:t>𝐺</m:t>
                          </m:r>
                        </m:e>
                        <m:sub>
                          <m:r>
                            <a:rPr lang="en-US" b="0" i="1" smtClean="0">
                              <a:solidFill>
                                <a:schemeClr val="bg1"/>
                              </a:solidFill>
                              <a:latin typeface="Cambria Math"/>
                            </a:rPr>
                            <m:t>𝑇𝑋</m:t>
                          </m:r>
                        </m:sub>
                      </m:sSub>
                    </m:oMath>
                  </m:oMathPara>
                </a14:m>
                <a:endParaRPr lang="en-US" dirty="0">
                  <a:solidFill>
                    <a:schemeClr val="bg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694352" y="2470868"/>
                <a:ext cx="611386" cy="3416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694352" y="2819400"/>
                <a:ext cx="755207"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a:rPr>
                            <m:t>𝑃</m:t>
                          </m:r>
                        </m:e>
                        <m:sub>
                          <m:r>
                            <a:rPr lang="en-US" b="0" i="1" smtClean="0">
                              <a:solidFill>
                                <a:schemeClr val="bg1"/>
                              </a:solidFill>
                              <a:latin typeface="Cambria Math"/>
                            </a:rPr>
                            <m:t>𝐸𝐼𝑅𝑃</m:t>
                          </m:r>
                        </m:sub>
                      </m:sSub>
                    </m:oMath>
                  </m:oMathPara>
                </a14:m>
                <a:endParaRPr lang="en-US" dirty="0">
                  <a:solidFill>
                    <a:schemeClr val="bg1"/>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694352" y="2819400"/>
                <a:ext cx="755207" cy="3416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850242" y="3156668"/>
                <a:ext cx="359329"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𝐿</m:t>
                      </m:r>
                    </m:oMath>
                  </m:oMathPara>
                </a14:m>
                <a:endParaRPr lang="en-US" dirty="0">
                  <a:solidFill>
                    <a:schemeClr val="bg1"/>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850242" y="3156668"/>
                <a:ext cx="359329" cy="3416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743302" y="3505200"/>
                <a:ext cx="609590"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a:rPr>
                            <m:t>𝐺</m:t>
                          </m:r>
                        </m:e>
                        <m:sub>
                          <m:r>
                            <a:rPr lang="en-US" b="0" i="1" smtClean="0">
                              <a:solidFill>
                                <a:schemeClr val="bg1"/>
                              </a:solidFill>
                              <a:latin typeface="Cambria Math"/>
                            </a:rPr>
                            <m:t>𝑅𝑋</m:t>
                          </m:r>
                        </m:sub>
                      </m:sSub>
                    </m:oMath>
                  </m:oMathPara>
                </a14:m>
                <a:endParaRPr lang="en-US" dirty="0">
                  <a:solidFill>
                    <a:schemeClr val="bg1"/>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743302" y="3505200"/>
                <a:ext cx="609590" cy="341632"/>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3830558" y="3842468"/>
                <a:ext cx="456920"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a:rPr>
                            <m:t>𝑇</m:t>
                          </m:r>
                        </m:e>
                        <m:sub>
                          <m:r>
                            <a:rPr lang="en-US" b="0" i="1" smtClean="0">
                              <a:solidFill>
                                <a:schemeClr val="bg1"/>
                              </a:solidFill>
                              <a:latin typeface="Cambria Math"/>
                            </a:rPr>
                            <m:t>𝑎</m:t>
                          </m:r>
                        </m:sub>
                      </m:sSub>
                    </m:oMath>
                  </m:oMathPara>
                </a14:m>
                <a:endParaRPr lang="en-US" dirty="0">
                  <a:solidFill>
                    <a:schemeClr val="bg1"/>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830558" y="3842468"/>
                <a:ext cx="456920" cy="341632"/>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746803" y="4147268"/>
                <a:ext cx="549573"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𝑁𝐹</m:t>
                      </m:r>
                    </m:oMath>
                  </m:oMathPara>
                </a14:m>
                <a:endParaRPr lang="en-US" dirty="0">
                  <a:solidFill>
                    <a:schemeClr val="bg1"/>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3746803" y="4147268"/>
                <a:ext cx="549573" cy="34163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3814168" y="4495800"/>
                <a:ext cx="443455"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a:rPr>
                            <m:t>𝑇</m:t>
                          </m:r>
                        </m:e>
                        <m:sub>
                          <m:r>
                            <a:rPr lang="en-US" b="0" i="1" smtClean="0">
                              <a:solidFill>
                                <a:schemeClr val="bg1"/>
                              </a:solidFill>
                              <a:latin typeface="Cambria Math"/>
                            </a:rPr>
                            <m:t>𝑒</m:t>
                          </m:r>
                        </m:sub>
                      </m:sSub>
                    </m:oMath>
                  </m:oMathPara>
                </a14:m>
                <a:endParaRPr lang="en-US" dirty="0">
                  <a:solidFill>
                    <a:schemeClr val="bg1"/>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3814168" y="4495800"/>
                <a:ext cx="443455" cy="341632"/>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830556" y="4833068"/>
                <a:ext cx="374077"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𝑇</m:t>
                      </m:r>
                    </m:oMath>
                  </m:oMathPara>
                </a14:m>
                <a:endParaRPr lang="en-US" dirty="0">
                  <a:solidFill>
                    <a:schemeClr val="bg1"/>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3830556" y="4833068"/>
                <a:ext cx="374077" cy="341632"/>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600636" y="5137869"/>
                <a:ext cx="866326"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a:rPr>
                            <m:t>𝐺</m:t>
                          </m:r>
                        </m:e>
                        <m:sub>
                          <m:r>
                            <a:rPr lang="en-US" b="0" i="1" smtClean="0">
                              <a:solidFill>
                                <a:schemeClr val="bg1"/>
                              </a:solidFill>
                              <a:latin typeface="Cambria Math"/>
                            </a:rPr>
                            <m:t>𝑅𝑋</m:t>
                          </m:r>
                        </m:sub>
                      </m:sSub>
                      <m:r>
                        <a:rPr lang="en-US" b="0" i="1" smtClean="0">
                          <a:solidFill>
                            <a:schemeClr val="bg1"/>
                          </a:solidFill>
                          <a:latin typeface="Cambria Math"/>
                        </a:rPr>
                        <m:t>/</m:t>
                      </m:r>
                      <m:r>
                        <a:rPr lang="en-US" b="0" i="1" smtClean="0">
                          <a:solidFill>
                            <a:schemeClr val="bg1"/>
                          </a:solidFill>
                          <a:latin typeface="Cambria Math"/>
                        </a:rPr>
                        <m:t>𝑇</m:t>
                      </m:r>
                    </m:oMath>
                  </m:oMathPara>
                </a14:m>
                <a:endParaRPr lang="en-US" dirty="0">
                  <a:solidFill>
                    <a:schemeClr val="bg1"/>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600636" y="5137869"/>
                <a:ext cx="866326" cy="341632"/>
              </a:xfrm>
              <a:prstGeom prst="rect">
                <a:avLst/>
              </a:prstGeom>
              <a:blipFill rotWithShape="1">
                <a:blip r:embed="rId14"/>
                <a:stretch>
                  <a:fillRect b="-14286"/>
                </a:stretch>
              </a:blipFill>
            </p:spPr>
            <p:txBody>
              <a:bodyPr/>
              <a:lstStyle/>
              <a:p>
                <a:r>
                  <a:rPr lang="en-US">
                    <a:noFill/>
                  </a:rPr>
                  <a:t> </a:t>
                </a:r>
              </a:p>
            </p:txBody>
          </p:sp>
        </mc:Fallback>
      </mc:AlternateContent>
      <p:pic>
        <p:nvPicPr>
          <p:cNvPr id="10256" name="Picture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9412" y="1828800"/>
            <a:ext cx="4251960" cy="373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119210" y="1752600"/>
            <a:ext cx="1792523" cy="2699270"/>
          </a:xfrm>
          <a:prstGeom prst="rect">
            <a:avLst/>
          </a:prstGeom>
        </p:spPr>
      </p:pic>
      <p:sp>
        <p:nvSpPr>
          <p:cNvPr id="10" name="Rectangle 9"/>
          <p:cNvSpPr/>
          <p:nvPr/>
        </p:nvSpPr>
        <p:spPr>
          <a:xfrm>
            <a:off x="4875212" y="4235917"/>
            <a:ext cx="1143000" cy="1243584"/>
          </a:xfrm>
          <a:prstGeom prst="rect">
            <a:avLst/>
          </a:prstGeom>
          <a:solidFill>
            <a:schemeClr val="accent2">
              <a:lumMod val="20000"/>
              <a:lumOff val="80000"/>
            </a:schemeClr>
          </a:solidFill>
          <a:ln>
            <a:solidFill>
              <a:schemeClr val="accent2">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111219" y="4235917"/>
            <a:ext cx="678393" cy="1243584"/>
          </a:xfrm>
          <a:prstGeom prst="rect">
            <a:avLst/>
          </a:prstGeom>
        </p:spPr>
      </p:pic>
    </p:spTree>
    <p:extLst>
      <p:ext uri="{BB962C8B-B14F-4D97-AF65-F5344CB8AC3E}">
        <p14:creationId xmlns:p14="http://schemas.microsoft.com/office/powerpoint/2010/main" val="219423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Link Calculation</a:t>
            </a:r>
            <a:r>
              <a:rPr lang="en-US" dirty="0"/>
              <a:t> </a:t>
            </a:r>
            <a:r>
              <a:rPr lang="en-US" dirty="0" smtClean="0"/>
              <a:t>(Continued)</a:t>
            </a:r>
            <a:endParaRPr lang="en-US" dirty="0"/>
          </a:p>
        </p:txBody>
      </p:sp>
      <p:sp>
        <p:nvSpPr>
          <p:cNvPr id="4" name="Slide Number Placeholder 3"/>
          <p:cNvSpPr>
            <a:spLocks noGrp="1"/>
          </p:cNvSpPr>
          <p:nvPr>
            <p:ph type="sldNum" sz="quarter" idx="12"/>
          </p:nvPr>
        </p:nvSpPr>
        <p:spPr/>
        <p:txBody>
          <a:bodyPr/>
          <a:lstStyle/>
          <a:p>
            <a:fld id="{25BA54BD-C84D-46CE-8B72-31BFB26ABA43}" type="slidenum">
              <a:rPr lang="en-US" smtClean="0"/>
              <a:t>41</a:t>
            </a:fld>
            <a:endParaRPr 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13" y="1371600"/>
            <a:ext cx="4875989"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4812" y="1371600"/>
            <a:ext cx="6096000" cy="4895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55612" y="1371600"/>
            <a:ext cx="2666999" cy="228600"/>
          </a:xfrm>
          <a:prstGeom prst="rect">
            <a:avLst/>
          </a:prstGeom>
          <a:solidFill>
            <a:srgbClr val="FFFF0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bg1"/>
                </a:solidFill>
              </a:rPr>
              <a:t>Wireless System Parameter</a:t>
            </a:r>
            <a:endParaRPr lang="en-IN" sz="1400" b="1" dirty="0">
              <a:solidFill>
                <a:schemeClr val="bg1"/>
              </a:solidFill>
            </a:endParaRPr>
          </a:p>
        </p:txBody>
      </p:sp>
    </p:spTree>
    <p:extLst>
      <p:ext uri="{BB962C8B-B14F-4D97-AF65-F5344CB8AC3E}">
        <p14:creationId xmlns:p14="http://schemas.microsoft.com/office/powerpoint/2010/main" val="182208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531812" y="198438"/>
                <a:ext cx="7613313" cy="868362"/>
              </a:xfrm>
            </p:spPr>
            <p:txBody>
              <a:bodyPr/>
              <a:lstStyle/>
              <a:p>
                <a:r>
                  <a:rPr lang="en-US" dirty="0" smtClean="0"/>
                  <a:t>EIRP, Antenna Gain </a:t>
                </a:r>
                <a14:m>
                  <m:oMath xmlns:m="http://schemas.openxmlformats.org/officeDocument/2006/math">
                    <m:r>
                      <a:rPr lang="en-US" b="0" i="1" smtClean="0">
                        <a:latin typeface="Cambria Math"/>
                      </a:rPr>
                      <m:t>𝐺</m:t>
                    </m:r>
                  </m:oMath>
                </a14:m>
                <a:r>
                  <a:rPr lang="en-US" dirty="0" smtClean="0"/>
                  <a:t>, and Path Loss </a:t>
                </a:r>
                <a14:m>
                  <m:oMath xmlns:m="http://schemas.openxmlformats.org/officeDocument/2006/math">
                    <m:r>
                      <a:rPr lang="en-US" b="0" i="1" smtClean="0">
                        <a:latin typeface="Cambria Math"/>
                      </a:rPr>
                      <m:t>𝐿</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531812" y="198438"/>
                <a:ext cx="7613313" cy="868362"/>
              </a:xfrm>
              <a:blipFill rotWithShape="1">
                <a:blip r:embed="rId2"/>
                <a:stretch>
                  <a:fillRect l="-16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Equivalent </a:t>
                </a:r>
                <a:r>
                  <a:rPr lang="en-US" dirty="0" err="1" smtClean="0"/>
                  <a:t>Isotropically</a:t>
                </a:r>
                <a:r>
                  <a:rPr lang="en-US" dirty="0" smtClean="0"/>
                  <a:t> Radiated Power or EIRP is given as </a:t>
                </a:r>
                <a:r>
                  <a:rPr lang="en-US" dirty="0"/>
                  <a:t>EIRP = </a:t>
                </a:r>
                <a14:m>
                  <m:oMath xmlns:m="http://schemas.openxmlformats.org/officeDocument/2006/math">
                    <m:sSub>
                      <m:sSubPr>
                        <m:ctrlPr>
                          <a:rPr lang="en-US" i="1">
                            <a:latin typeface="Cambria Math" panose="02040503050406030204" pitchFamily="18" charset="0"/>
                          </a:rPr>
                        </m:ctrlPr>
                      </m:sSubPr>
                      <m:e>
                        <m:r>
                          <a:rPr lang="en-US" i="1">
                            <a:latin typeface="Cambria Math"/>
                          </a:rPr>
                          <m:t>𝑃</m:t>
                        </m:r>
                      </m:e>
                      <m:sub>
                        <m:r>
                          <a:rPr lang="en-US" i="1">
                            <a:latin typeface="Cambria Math"/>
                          </a:rPr>
                          <m:t>𝑇𝑋</m:t>
                        </m:r>
                      </m:sub>
                    </m:sSub>
                    <m:r>
                      <a:rPr lang="en-US" i="1">
                        <a:latin typeface="Cambria Math"/>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𝐺</m:t>
                        </m:r>
                      </m:e>
                      <m:sub>
                        <m:r>
                          <a:rPr lang="en-US" i="1">
                            <a:latin typeface="Cambria Math"/>
                            <a:ea typeface="Cambria Math"/>
                          </a:rPr>
                          <m:t>𝑇𝑋</m:t>
                        </m:r>
                      </m:sub>
                    </m:sSub>
                  </m:oMath>
                </a14:m>
                <a:r>
                  <a:rPr lang="en-US" dirty="0" smtClean="0"/>
                  <a:t> </a:t>
                </a:r>
              </a:p>
              <a:p>
                <a:r>
                  <a:rPr lang="en-US" dirty="0" smtClean="0"/>
                  <a:t>Gain of the antenna </a:t>
                </a:r>
                <a14:m>
                  <m:oMath xmlns:m="http://schemas.openxmlformats.org/officeDocument/2006/math">
                    <m:r>
                      <a:rPr lang="en-US" b="0" i="1" smtClean="0">
                        <a:latin typeface="Cambria Math"/>
                      </a:rPr>
                      <m:t>𝐺</m:t>
                    </m:r>
                  </m:oMath>
                </a14:m>
                <a:r>
                  <a:rPr lang="en-US" dirty="0" smtClean="0"/>
                  <a:t> is a function of the area (effective aperture) of the antenna and the transmission frequency</a:t>
                </a:r>
              </a:p>
              <a:p>
                <a:endParaRPr lang="en-US" dirty="0"/>
              </a:p>
              <a:p>
                <a:endParaRPr lang="en-US" dirty="0" smtClean="0"/>
              </a:p>
              <a:p>
                <a:r>
                  <a:rPr lang="en-US" dirty="0" smtClean="0"/>
                  <a:t>Free-space Path Loss is given as</a:t>
                </a:r>
              </a:p>
              <a:p>
                <a:endParaRPr lang="en-US" dirty="0"/>
              </a:p>
              <a:p>
                <a:endParaRPr lang="en-US" dirty="0" smtClean="0"/>
              </a:p>
              <a:p>
                <a:r>
                  <a:rPr lang="en-US" dirty="0" smtClean="0"/>
                  <a:t>Therefore, the ratio </a:t>
                </a:r>
                <a14:m>
                  <m:oMath xmlns:m="http://schemas.openxmlformats.org/officeDocument/2006/math">
                    <m:r>
                      <a:rPr lang="en-US" b="0" i="1" smtClean="0">
                        <a:latin typeface="Cambria Math"/>
                      </a:rPr>
                      <m:t>𝐺</m:t>
                    </m:r>
                    <m:r>
                      <a:rPr lang="en-US" b="0" i="1" smtClean="0">
                        <a:latin typeface="Cambria Math"/>
                      </a:rPr>
                      <m:t>/</m:t>
                    </m:r>
                    <m:r>
                      <a:rPr lang="en-US" b="0" i="1" smtClean="0">
                        <a:latin typeface="Cambria Math"/>
                      </a:rPr>
                      <m:t>𝐿</m:t>
                    </m:r>
                  </m:oMath>
                </a14:m>
                <a:r>
                  <a:rPr lang="en-US" dirty="0" smtClean="0"/>
                  <a:t> is given as</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451" t="-129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42</a:t>
            </a:fld>
            <a:endParaRPr lang="en-US"/>
          </a:p>
        </p:txBody>
      </p:sp>
      <p:pic>
        <p:nvPicPr>
          <p:cNvPr id="1536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6012" y="2497783"/>
            <a:ext cx="3025774" cy="1007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56012" y="4114800"/>
            <a:ext cx="2130424"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22812" y="5257800"/>
            <a:ext cx="2286000" cy="898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TextBox 4"/>
              <p:cNvSpPr txBox="1"/>
              <p:nvPr/>
            </p:nvSpPr>
            <p:spPr>
              <a:xfrm>
                <a:off x="6776738" y="2457271"/>
                <a:ext cx="5185074" cy="1200329"/>
              </a:xfrm>
              <a:prstGeom prst="rect">
                <a:avLst/>
              </a:prstGeom>
              <a:noFill/>
            </p:spPr>
            <p:txBody>
              <a:bodyPr wrap="none" rtlCol="0">
                <a:spAutoFit/>
              </a:bodyPr>
              <a:lstStyle/>
              <a:p>
                <a:pPr marL="342900" indent="-342900">
                  <a:lnSpc>
                    <a:spcPct val="90000"/>
                  </a:lnSpc>
                  <a:buFont typeface="Arial" panose="020B0604020202020204" pitchFamily="34" charset="0"/>
                  <a:buChar char="•"/>
                </a:pPr>
                <a14:m>
                  <m:oMath xmlns:m="http://schemas.openxmlformats.org/officeDocument/2006/math">
                    <m:r>
                      <a:rPr lang="en-US" sz="1600" i="1" smtClean="0">
                        <a:latin typeface="Cambria Math"/>
                        <a:ea typeface="Cambria Math"/>
                      </a:rPr>
                      <m:t>𝜂</m:t>
                    </m:r>
                  </m:oMath>
                </a14:m>
                <a:r>
                  <a:rPr lang="en-US" sz="1600" dirty="0" smtClean="0"/>
                  <a:t>: antenna efficiency, typically in the range of 0.5 to 0.7</a:t>
                </a:r>
              </a:p>
              <a:p>
                <a:pPr marL="342900" indent="-342900">
                  <a:lnSpc>
                    <a:spcPct val="90000"/>
                  </a:lnSpc>
                  <a:buFont typeface="Arial" panose="020B0604020202020204" pitchFamily="34" charset="0"/>
                  <a:buChar char="•"/>
                </a:pP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a:rPr>
                          <m:t>𝐷</m:t>
                        </m:r>
                      </m:e>
                      <m:sub>
                        <m:r>
                          <a:rPr lang="en-US" sz="1600" b="0" i="1" smtClean="0">
                            <a:latin typeface="Cambria Math"/>
                          </a:rPr>
                          <m:t>𝐴𝑛𝑡</m:t>
                        </m:r>
                      </m:sub>
                    </m:sSub>
                  </m:oMath>
                </a14:m>
                <a:r>
                  <a:rPr lang="en-US" sz="1600" dirty="0" smtClean="0"/>
                  <a:t>: antenna diameter in meters</a:t>
                </a:r>
              </a:p>
              <a:p>
                <a:pPr marL="342900" indent="-342900">
                  <a:lnSpc>
                    <a:spcPct val="90000"/>
                  </a:lnSpc>
                  <a:buFont typeface="Arial" panose="020B0604020202020204" pitchFamily="34" charset="0"/>
                  <a:buChar char="•"/>
                </a:pPr>
                <a14:m>
                  <m:oMath xmlns:m="http://schemas.openxmlformats.org/officeDocument/2006/math">
                    <m:r>
                      <a:rPr lang="en-US" sz="1600" b="0" i="1" smtClean="0">
                        <a:latin typeface="Cambria Math"/>
                      </a:rPr>
                      <m:t>𝑓</m:t>
                    </m:r>
                    <m:r>
                      <a:rPr lang="en-US" sz="1600" b="0" i="1" smtClean="0">
                        <a:latin typeface="Cambria Math"/>
                      </a:rPr>
                      <m:t>:</m:t>
                    </m:r>
                  </m:oMath>
                </a14:m>
                <a:r>
                  <a:rPr lang="en-US" sz="1600" dirty="0" smtClean="0"/>
                  <a:t> carrier frequency in Hertz</a:t>
                </a:r>
              </a:p>
              <a:p>
                <a:pPr marL="342900" indent="-342900">
                  <a:lnSpc>
                    <a:spcPct val="90000"/>
                  </a:lnSpc>
                  <a:buFont typeface="Arial" panose="020B0604020202020204" pitchFamily="34" charset="0"/>
                  <a:buChar char="•"/>
                </a:pPr>
                <a14:m>
                  <m:oMath xmlns:m="http://schemas.openxmlformats.org/officeDocument/2006/math">
                    <m:r>
                      <a:rPr lang="en-US" sz="1600" b="0" i="1" smtClean="0">
                        <a:latin typeface="Cambria Math"/>
                      </a:rPr>
                      <m:t>𝑐</m:t>
                    </m:r>
                    <m:r>
                      <a:rPr lang="en-US" sz="1600" b="0" i="1" smtClean="0">
                        <a:latin typeface="Cambria Math"/>
                      </a:rPr>
                      <m:t>:</m:t>
                    </m:r>
                  </m:oMath>
                </a14:m>
                <a:r>
                  <a:rPr lang="en-US" sz="1600" dirty="0" smtClean="0"/>
                  <a:t> speed of light in vacuum, 299792458 </a:t>
                </a:r>
                <a:r>
                  <a:rPr lang="en-US" sz="1600" dirty="0"/>
                  <a:t>m / s</a:t>
                </a:r>
                <a:r>
                  <a:rPr lang="en-US" sz="1600" dirty="0" smtClean="0"/>
                  <a:t> </a:t>
                </a:r>
              </a:p>
              <a:p>
                <a:pPr>
                  <a:lnSpc>
                    <a:spcPct val="90000"/>
                  </a:lnSpc>
                </a:pP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6776738" y="2457271"/>
                <a:ext cx="5185074" cy="1200329"/>
              </a:xfrm>
              <a:prstGeom prst="rect">
                <a:avLst/>
              </a:prstGeom>
              <a:blipFill rotWithShape="1">
                <a:blip r:embed="rId7"/>
                <a:stretch>
                  <a:fillRect l="-471" t="-35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776738" y="4112669"/>
                <a:ext cx="2736775" cy="535531"/>
              </a:xfrm>
              <a:prstGeom prst="rect">
                <a:avLst/>
              </a:prstGeom>
              <a:noFill/>
            </p:spPr>
            <p:txBody>
              <a:bodyPr wrap="none" rtlCol="0">
                <a:spAutoFit/>
              </a:bodyPr>
              <a:lstStyle/>
              <a:p>
                <a:pPr marL="342900" indent="-342900">
                  <a:lnSpc>
                    <a:spcPct val="90000"/>
                  </a:lnSpc>
                  <a:buFont typeface="Arial" panose="020B0604020202020204" pitchFamily="34" charset="0"/>
                  <a:buChar char="•"/>
                </a:pPr>
                <a14:m>
                  <m:oMath xmlns:m="http://schemas.openxmlformats.org/officeDocument/2006/math">
                    <m:r>
                      <a:rPr lang="en-US" sz="1600" b="0" i="1" smtClean="0">
                        <a:latin typeface="Cambria Math"/>
                        <a:ea typeface="Cambria Math"/>
                      </a:rPr>
                      <m:t>𝑑</m:t>
                    </m:r>
                  </m:oMath>
                </a14:m>
                <a:r>
                  <a:rPr lang="en-US" sz="1600" dirty="0" smtClean="0"/>
                  <a:t>: path distance in meters</a:t>
                </a:r>
              </a:p>
              <a:p>
                <a:pPr>
                  <a:lnSpc>
                    <a:spcPct val="90000"/>
                  </a:lnSpc>
                </a:pPr>
                <a:endParaRPr lang="en-US" sz="1600" dirty="0"/>
              </a:p>
            </p:txBody>
          </p:sp>
        </mc:Choice>
        <mc:Fallback xmlns="">
          <p:sp>
            <p:nvSpPr>
              <p:cNvPr id="9" name="TextBox 8"/>
              <p:cNvSpPr txBox="1">
                <a:spLocks noRot="1" noChangeAspect="1" noMove="1" noResize="1" noEditPoints="1" noAdjustHandles="1" noChangeArrowheads="1" noChangeShapeType="1" noTextEdit="1"/>
              </p:cNvSpPr>
              <p:nvPr/>
            </p:nvSpPr>
            <p:spPr>
              <a:xfrm>
                <a:off x="6776738" y="4112669"/>
                <a:ext cx="2736775" cy="535531"/>
              </a:xfrm>
              <a:prstGeom prst="rect">
                <a:avLst/>
              </a:prstGeom>
              <a:blipFill rotWithShape="1">
                <a:blip r:embed="rId8"/>
                <a:stretch>
                  <a:fillRect l="-891" t="-7955"/>
                </a:stretch>
              </a:blipFill>
            </p:spPr>
            <p:txBody>
              <a:bodyPr/>
              <a:lstStyle/>
              <a:p>
                <a:r>
                  <a:rPr lang="en-US">
                    <a:noFill/>
                  </a:rPr>
                  <a:t> </a:t>
                </a:r>
              </a:p>
            </p:txBody>
          </p:sp>
        </mc:Fallback>
      </mc:AlternateContent>
    </p:spTree>
    <p:extLst>
      <p:ext uri="{BB962C8B-B14F-4D97-AF65-F5344CB8AC3E}">
        <p14:creationId xmlns:p14="http://schemas.microsoft.com/office/powerpoint/2010/main" val="7918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Antenna Gain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smtClean="0"/>
                  <a:t>Antenna gain </a:t>
                </a:r>
                <a:r>
                  <a:rPr lang="en-US" dirty="0" smtClean="0"/>
                  <a:t>(maximum) is given as </a:t>
                </a:r>
                <a14:m>
                  <m:oMath xmlns:m="http://schemas.openxmlformats.org/officeDocument/2006/math">
                    <m:r>
                      <a:rPr lang="en-US" b="0" i="1" smtClean="0">
                        <a:latin typeface="Cambria Math"/>
                      </a:rPr>
                      <m:t>𝐺</m:t>
                    </m:r>
                    <m:r>
                      <a:rPr lang="en-US" b="0" i="1" smtClean="0">
                        <a:latin typeface="Cambria Math"/>
                      </a:rPr>
                      <m:t>=</m:t>
                    </m:r>
                    <m:f>
                      <m:fPr>
                        <m:ctrlPr>
                          <a:rPr lang="en-US" b="0" i="1" smtClean="0">
                            <a:latin typeface="Cambria Math" panose="02040503050406030204" pitchFamily="18" charset="0"/>
                            <a:ea typeface="Cambria Math"/>
                          </a:rPr>
                        </m:ctrlPr>
                      </m:fPr>
                      <m:num>
                        <m:r>
                          <a:rPr lang="en-US" b="0" i="1" smtClean="0">
                            <a:latin typeface="Cambria Math"/>
                          </a:rPr>
                          <m:t>4</m:t>
                        </m:r>
                        <m:r>
                          <a:rPr lang="en-US" b="0" i="1" smtClean="0">
                            <a:latin typeface="Cambria Math"/>
                            <a:ea typeface="Cambria Math"/>
                          </a:rPr>
                          <m:t>𝜋</m:t>
                        </m:r>
                      </m:num>
                      <m:den>
                        <m:sSup>
                          <m:sSupPr>
                            <m:ctrlPr>
                              <a:rPr lang="en-US" b="0" i="1" smtClean="0">
                                <a:latin typeface="Cambria Math" panose="02040503050406030204" pitchFamily="18" charset="0"/>
                                <a:ea typeface="Cambria Math"/>
                              </a:rPr>
                            </m:ctrlPr>
                          </m:sSupPr>
                          <m:e>
                            <m:r>
                              <a:rPr lang="en-US" b="0" i="1" smtClean="0">
                                <a:latin typeface="Cambria Math"/>
                                <a:ea typeface="Cambria Math"/>
                              </a:rPr>
                              <m:t>𝜆</m:t>
                            </m:r>
                          </m:e>
                          <m:sup>
                            <m:r>
                              <a:rPr lang="en-US" b="0" i="1" smtClean="0">
                                <a:latin typeface="Cambria Math"/>
                                <a:ea typeface="Cambria Math"/>
                              </a:rPr>
                              <m:t>2</m:t>
                            </m:r>
                          </m:sup>
                        </m:sSup>
                      </m:den>
                    </m:f>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𝐴</m:t>
                        </m:r>
                      </m:e>
                      <m:sub>
                        <m:r>
                          <a:rPr lang="en-US" b="0" i="1" smtClean="0">
                            <a:latin typeface="Cambria Math"/>
                            <a:ea typeface="Cambria Math"/>
                          </a:rPr>
                          <m:t>𝑒𝑓𝑓</m:t>
                        </m:r>
                      </m:sub>
                    </m:sSub>
                  </m:oMath>
                </a14:m>
                <a:endParaRPr lang="en-US" dirty="0" smtClean="0"/>
              </a:p>
              <a:p>
                <a:r>
                  <a:rPr lang="en-US" dirty="0" smtClean="0">
                    <a:ea typeface="Cambria Math"/>
                  </a:rPr>
                  <a:t>Effective aperture (</a:t>
                </a:r>
                <a:r>
                  <a:rPr lang="en-US" dirty="0">
                    <a:ea typeface="Cambria Math"/>
                  </a:rPr>
                  <a:t>a</a:t>
                </a:r>
                <a:r>
                  <a:rPr lang="en-US" dirty="0" smtClean="0">
                    <a:ea typeface="Cambria Math"/>
                  </a:rPr>
                  <a:t>rea) of an antenna with circular aperture of diameter </a:t>
                </a:r>
                <a14:m>
                  <m:oMath xmlns:m="http://schemas.openxmlformats.org/officeDocument/2006/math">
                    <m:sSub>
                      <m:sSubPr>
                        <m:ctrlPr>
                          <a:rPr lang="en-US" b="0" i="1" smtClean="0">
                            <a:latin typeface="Cambria Math" panose="02040503050406030204" pitchFamily="18" charset="0"/>
                            <a:ea typeface="Cambria Math"/>
                          </a:rPr>
                        </m:ctrlPr>
                      </m:sSubPr>
                      <m:e>
                        <m:r>
                          <a:rPr lang="en-US" b="0" i="1" smtClean="0">
                            <a:latin typeface="Cambria Math"/>
                            <a:ea typeface="Cambria Math"/>
                          </a:rPr>
                          <m:t>𝐷</m:t>
                        </m:r>
                      </m:e>
                      <m:sub>
                        <m:r>
                          <a:rPr lang="en-US" b="0" i="1" smtClean="0">
                            <a:latin typeface="Cambria Math"/>
                            <a:ea typeface="Cambria Math"/>
                          </a:rPr>
                          <m:t>𝐴𝑛𝑡</m:t>
                        </m:r>
                      </m:sub>
                    </m:sSub>
                  </m:oMath>
                </a14:m>
                <a:r>
                  <a:rPr lang="en-US" dirty="0" smtClean="0">
                    <a:ea typeface="Cambria Math"/>
                  </a:rPr>
                  <a:t> is </a:t>
                </a:r>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𝐴</m:t>
                        </m:r>
                      </m:e>
                      <m:sub>
                        <m:r>
                          <a:rPr lang="en-US" i="1">
                            <a:latin typeface="Cambria Math"/>
                            <a:ea typeface="Cambria Math"/>
                          </a:rPr>
                          <m:t>𝑒𝑓𝑓</m:t>
                        </m:r>
                      </m:sub>
                    </m:sSub>
                    <m:r>
                      <a:rPr lang="en-US" b="0" i="1" smtClean="0">
                        <a:latin typeface="Cambria Math"/>
                        <a:ea typeface="Cambria Math"/>
                      </a:rPr>
                      <m:t>=</m:t>
                    </m:r>
                    <m:f>
                      <m:fPr>
                        <m:ctrlPr>
                          <a:rPr lang="en-US" b="0" i="1" smtClean="0">
                            <a:latin typeface="Cambria Math" panose="02040503050406030204" pitchFamily="18" charset="0"/>
                            <a:ea typeface="Cambria Math"/>
                          </a:rPr>
                        </m:ctrlPr>
                      </m:fPr>
                      <m:num>
                        <m:r>
                          <a:rPr lang="en-US" b="0" i="1" smtClean="0">
                            <a:latin typeface="Cambria Math"/>
                            <a:ea typeface="Cambria Math"/>
                          </a:rPr>
                          <m:t>𝜋</m:t>
                        </m:r>
                        <m:sSubSup>
                          <m:sSubSupPr>
                            <m:ctrlPr>
                              <a:rPr lang="en-US" b="0" i="1" smtClean="0">
                                <a:latin typeface="Cambria Math" panose="02040503050406030204" pitchFamily="18" charset="0"/>
                                <a:ea typeface="Cambria Math"/>
                              </a:rPr>
                            </m:ctrlPr>
                          </m:sSubSupPr>
                          <m:e>
                            <m:r>
                              <a:rPr lang="en-US" b="0" i="1" smtClean="0">
                                <a:latin typeface="Cambria Math"/>
                                <a:ea typeface="Cambria Math"/>
                              </a:rPr>
                              <m:t>𝐷</m:t>
                            </m:r>
                          </m:e>
                          <m:sub>
                            <m:r>
                              <a:rPr lang="en-US" b="0" i="1" smtClean="0">
                                <a:latin typeface="Cambria Math"/>
                                <a:ea typeface="Cambria Math"/>
                              </a:rPr>
                              <m:t>𝐴𝑛𝑡</m:t>
                            </m:r>
                          </m:sub>
                          <m:sup>
                            <m:r>
                              <a:rPr lang="en-US" b="0" i="1" smtClean="0">
                                <a:latin typeface="Cambria Math"/>
                                <a:ea typeface="Cambria Math"/>
                              </a:rPr>
                              <m:t>2</m:t>
                            </m:r>
                          </m:sup>
                        </m:sSubSup>
                      </m:num>
                      <m:den>
                        <m:r>
                          <a:rPr lang="en-US" b="0" i="1" smtClean="0">
                            <a:latin typeface="Cambria Math"/>
                            <a:ea typeface="Cambria Math"/>
                          </a:rPr>
                          <m:t>4</m:t>
                        </m:r>
                      </m:den>
                    </m:f>
                  </m:oMath>
                </a14:m>
                <a:endParaRPr lang="en-US" dirty="0" smtClean="0"/>
              </a:p>
              <a:p>
                <a:r>
                  <a:rPr lang="en-US" dirty="0" smtClean="0"/>
                  <a:t>Therefore, the max gain is given as </a:t>
                </a:r>
                <a14:m>
                  <m:oMath xmlns:m="http://schemas.openxmlformats.org/officeDocument/2006/math">
                    <m:r>
                      <a:rPr lang="en-US" b="0" i="1" smtClean="0">
                        <a:latin typeface="Cambria Math"/>
                      </a:rPr>
                      <m:t>𝐺</m:t>
                    </m:r>
                    <m:r>
                      <a:rPr lang="en-US" b="0" i="1" smtClean="0">
                        <a:latin typeface="Cambria Math"/>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a:ea typeface="Cambria Math"/>
                                  </a:rPr>
                                  <m:t>𝜋</m:t>
                                </m:r>
                                <m:sSubSup>
                                  <m:sSubSupPr>
                                    <m:ctrlPr>
                                      <a:rPr lang="en-US" b="0" i="1" smtClean="0">
                                        <a:latin typeface="Cambria Math" panose="02040503050406030204" pitchFamily="18" charset="0"/>
                                        <a:ea typeface="Cambria Math"/>
                                      </a:rPr>
                                    </m:ctrlPr>
                                  </m:sSubSupPr>
                                  <m:e>
                                    <m:r>
                                      <a:rPr lang="en-US" b="0" i="1" smtClean="0">
                                        <a:latin typeface="Cambria Math"/>
                                        <a:ea typeface="Cambria Math"/>
                                      </a:rPr>
                                      <m:t>𝐷</m:t>
                                    </m:r>
                                  </m:e>
                                  <m:sub>
                                    <m:r>
                                      <a:rPr lang="en-US" b="0" i="1" smtClean="0">
                                        <a:latin typeface="Cambria Math"/>
                                        <a:ea typeface="Cambria Math"/>
                                      </a:rPr>
                                      <m:t>𝐴𝑛𝑡</m:t>
                                    </m:r>
                                  </m:sub>
                                  <m:sup/>
                                </m:sSubSup>
                              </m:num>
                              <m:den>
                                <m:r>
                                  <a:rPr lang="en-US" b="0" i="1" smtClean="0">
                                    <a:latin typeface="Cambria Math"/>
                                    <a:ea typeface="Cambria Math"/>
                                  </a:rPr>
                                  <m:t>𝜆</m:t>
                                </m:r>
                              </m:den>
                            </m:f>
                          </m:e>
                        </m:d>
                      </m:e>
                      <m:sup>
                        <m:r>
                          <a:rPr lang="en-US" b="0" i="1" smtClean="0">
                            <a:latin typeface="Cambria Math"/>
                          </a:rPr>
                          <m:t>2</m:t>
                        </m:r>
                      </m:sup>
                    </m:sSup>
                  </m:oMath>
                </a14:m>
                <a:endParaRPr lang="en-US" dirty="0" smtClean="0"/>
              </a:p>
              <a:p>
                <a:r>
                  <a:rPr lang="en-US" b="1" dirty="0"/>
                  <a:t>Overall </a:t>
                </a:r>
                <a:r>
                  <a:rPr lang="en-US" b="1" dirty="0" smtClean="0"/>
                  <a:t>efficiency </a:t>
                </a:r>
                <a14:m>
                  <m:oMath xmlns:m="http://schemas.openxmlformats.org/officeDocument/2006/math">
                    <m:r>
                      <a:rPr lang="en-US" b="1" i="1" smtClean="0">
                        <a:latin typeface="Cambria Math"/>
                        <a:ea typeface="Cambria Math"/>
                      </a:rPr>
                      <m:t>𝜼</m:t>
                    </m:r>
                  </m:oMath>
                </a14:m>
                <a:r>
                  <a:rPr lang="en-US" b="1" dirty="0" smtClean="0"/>
                  <a:t> </a:t>
                </a:r>
                <a:r>
                  <a:rPr lang="en-US" dirty="0"/>
                  <a:t>of the antenna is determined by several </a:t>
                </a:r>
                <a:r>
                  <a:rPr lang="en-US" dirty="0" smtClean="0"/>
                  <a:t>factors:</a:t>
                </a:r>
                <a:endParaRPr lang="en-US" dirty="0"/>
              </a:p>
              <a:p>
                <a:pPr marL="457200" indent="-457200">
                  <a:buFont typeface="+mj-lt"/>
                  <a:buAutoNum type="arabicPeriod"/>
                </a:pPr>
                <a:r>
                  <a:rPr lang="en-US" dirty="0"/>
                  <a:t>Uniform versus tapered illumination</a:t>
                </a:r>
              </a:p>
              <a:p>
                <a:pPr marL="457200" indent="-457200">
                  <a:buFont typeface="+mj-lt"/>
                  <a:buAutoNum type="arabicPeriod"/>
                </a:pPr>
                <a:r>
                  <a:rPr lang="en-US" dirty="0"/>
                  <a:t>Amount of energy radiated by the primary source that is captured by the reflector</a:t>
                </a:r>
              </a:p>
              <a:p>
                <a:pPr marL="457200" indent="-457200">
                  <a:buFont typeface="+mj-lt"/>
                  <a:buAutoNum type="arabicPeriod"/>
                </a:pPr>
                <a:r>
                  <a:rPr lang="en-US" dirty="0"/>
                  <a:t>Difference between the ideal parabolic shape of the antenna versus the actual mechanical shape</a:t>
                </a:r>
              </a:p>
              <a:p>
                <a:pPr marL="457200" indent="-457200">
                  <a:buFont typeface="+mj-lt"/>
                  <a:buAutoNum type="arabicPeriod"/>
                </a:pPr>
                <a:r>
                  <a:rPr lang="en-US" dirty="0"/>
                  <a:t>Losses due to </a:t>
                </a:r>
                <a:r>
                  <a:rPr lang="en-US" dirty="0" err="1"/>
                  <a:t>ohmic</a:t>
                </a:r>
                <a:r>
                  <a:rPr lang="en-US" dirty="0"/>
                  <a:t> and impedance mismatch</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43</a:t>
            </a:fld>
            <a:endParaRPr lang="en-US"/>
          </a:p>
        </p:txBody>
      </p:sp>
    </p:spTree>
    <p:extLst>
      <p:ext uri="{BB962C8B-B14F-4D97-AF65-F5344CB8AC3E}">
        <p14:creationId xmlns:p14="http://schemas.microsoft.com/office/powerpoint/2010/main" val="412774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2812" y="1981200"/>
            <a:ext cx="9934498" cy="28956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Transmit Antenna Gain Calculation</a:t>
            </a:r>
            <a:endParaRPr lang="en-US" dirty="0"/>
          </a:p>
        </p:txBody>
      </p:sp>
      <p:sp>
        <p:nvSpPr>
          <p:cNvPr id="6" name="Content Placeholder 5"/>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Color legend: green refers to input, red refers to output, yellow is a constant</a:t>
            </a:r>
            <a:endParaRPr lang="en-US" dirty="0"/>
          </a:p>
        </p:txBody>
      </p:sp>
      <p:sp>
        <p:nvSpPr>
          <p:cNvPr id="4" name="Slide Number Placeholder 3"/>
          <p:cNvSpPr>
            <a:spLocks noGrp="1"/>
          </p:cNvSpPr>
          <p:nvPr>
            <p:ph type="sldNum" sz="quarter" idx="12"/>
          </p:nvPr>
        </p:nvSpPr>
        <p:spPr/>
        <p:txBody>
          <a:bodyPr/>
          <a:lstStyle/>
          <a:p>
            <a:fld id="{25BA54BD-C84D-46CE-8B72-31BFB26ABA43}" type="slidenum">
              <a:rPr lang="en-US" smtClean="0"/>
              <a:t>44</a:t>
            </a:fld>
            <a:endParaRPr lang="en-US"/>
          </a:p>
        </p:txBody>
      </p:sp>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812" y="1981200"/>
            <a:ext cx="9934498"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4520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of SNR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We have seen that the SNR =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𝑆</m:t>
                            </m:r>
                          </m:sub>
                        </m:sSub>
                      </m:num>
                      <m:den>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𝑁</m:t>
                            </m:r>
                          </m:sub>
                        </m:sSub>
                      </m:den>
                    </m:f>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𝐶</m:t>
                        </m:r>
                      </m:num>
                      <m:den>
                        <m:r>
                          <a:rPr lang="en-US" b="0" i="1" smtClean="0">
                            <a:latin typeface="Cambria Math"/>
                          </a:rPr>
                          <m:t>𝑁</m:t>
                        </m:r>
                      </m:den>
                    </m:f>
                  </m:oMath>
                </a14:m>
                <a:r>
                  <a:rPr lang="en-US" dirty="0" smtClean="0"/>
                  <a:t> is a critical parameter that determines the BER and the achievable data rate</a:t>
                </a:r>
              </a:p>
              <a:p>
                <a:r>
                  <a:rPr lang="en-US" dirty="0" smtClean="0"/>
                  <a:t>We have also seen earlier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𝑁</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0</m:t>
                        </m:r>
                      </m:sub>
                    </m:sSub>
                    <m:r>
                      <a:rPr lang="en-US" b="0" i="1" smtClean="0">
                        <a:latin typeface="Cambria Math"/>
                      </a:rPr>
                      <m:t>𝐵</m:t>
                    </m:r>
                  </m:oMath>
                </a14:m>
                <a:endParaRPr lang="en-US" dirty="0" smtClean="0"/>
              </a:p>
              <a:p>
                <a:r>
                  <a:rPr lang="en-US" dirty="0" smtClean="0"/>
                  <a:t>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0</m:t>
                        </m:r>
                      </m:sub>
                    </m:sSub>
                  </m:oMath>
                </a14:m>
                <a:r>
                  <a:rPr lang="en-US" dirty="0" smtClean="0"/>
                  <a:t> is the power spectral density</a:t>
                </a:r>
              </a:p>
              <a:p>
                <a:r>
                  <a:rPr lang="en-US" dirty="0" smtClean="0"/>
                  <a:t>When the source of the noise is thermal</a:t>
                </a:r>
              </a:p>
              <a:p>
                <a:pPr marL="0" indent="0">
                  <a:buNone/>
                </a:pPr>
                <a:r>
                  <a:rPr lang="en-US" dirty="0" smtClean="0"/>
                  <a:t>      agitations of the electrons in the transceiver circuitry, the noise power spectral density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0</m:t>
                        </m:r>
                      </m:sub>
                    </m:sSub>
                  </m:oMath>
                </a14:m>
                <a:r>
                  <a:rPr lang="en-US" dirty="0" smtClean="0"/>
                  <a:t> is given</a:t>
                </a:r>
              </a:p>
              <a:p>
                <a:pPr marL="0" indent="0">
                  <a:buNone/>
                </a:pPr>
                <a:r>
                  <a:rPr lang="en-US" dirty="0" smtClean="0"/>
                  <a:t>     as </a:t>
                </a:r>
                <a14:m>
                  <m:oMath xmlns:m="http://schemas.openxmlformats.org/officeDocument/2006/math">
                    <m:r>
                      <a:rPr lang="en-US" b="0" i="1" smtClean="0">
                        <a:latin typeface="Cambria Math"/>
                      </a:rPr>
                      <m:t>𝑘</m:t>
                    </m:r>
                    <m:r>
                      <a:rPr lang="en-US" b="0" i="1" smtClean="0">
                        <a:latin typeface="Cambria Math"/>
                        <a:ea typeface="Cambria Math"/>
                      </a:rPr>
                      <m:t>×</m:t>
                    </m:r>
                    <m:r>
                      <a:rPr lang="en-US" b="0" i="1" smtClean="0">
                        <a:latin typeface="Cambria Math"/>
                        <a:ea typeface="Cambria Math"/>
                      </a:rPr>
                      <m:t>𝑇</m:t>
                    </m:r>
                  </m:oMath>
                </a14:m>
                <a:endParaRPr lang="en-US" dirty="0" smtClean="0"/>
              </a:p>
              <a:p>
                <a:pPr lvl="1"/>
                <a:r>
                  <a:rPr lang="en-US" dirty="0" smtClean="0"/>
                  <a:t>Here, </a:t>
                </a:r>
                <a14:m>
                  <m:oMath xmlns:m="http://schemas.openxmlformats.org/officeDocument/2006/math">
                    <m:r>
                      <a:rPr lang="en-US" b="0" i="1" smtClean="0">
                        <a:latin typeface="Cambria Math"/>
                      </a:rPr>
                      <m:t>𝑘</m:t>
                    </m:r>
                  </m:oMath>
                </a14:m>
                <a:r>
                  <a:rPr lang="en-US" dirty="0" smtClean="0"/>
                  <a:t> is Boltzmann’s Constant with a value of </a:t>
                </a:r>
                <a:r>
                  <a:rPr lang="en-US" dirty="0"/>
                  <a:t>1.38064852 × 10</a:t>
                </a:r>
                <a:r>
                  <a:rPr lang="en-US" baseline="30000" dirty="0"/>
                  <a:t>-23</a:t>
                </a:r>
                <a:r>
                  <a:rPr lang="en-US" dirty="0"/>
                  <a:t> m</a:t>
                </a:r>
                <a:r>
                  <a:rPr lang="en-US" baseline="30000" dirty="0"/>
                  <a:t>2</a:t>
                </a:r>
                <a:r>
                  <a:rPr lang="en-US" dirty="0"/>
                  <a:t> kg s</a:t>
                </a:r>
                <a:r>
                  <a:rPr lang="en-US" baseline="30000" dirty="0"/>
                  <a:t>-2</a:t>
                </a:r>
                <a:r>
                  <a:rPr lang="en-US" dirty="0"/>
                  <a:t> K</a:t>
                </a:r>
                <a:r>
                  <a:rPr lang="en-US" baseline="30000" dirty="0"/>
                  <a:t>-1</a:t>
                </a:r>
                <a:endParaRPr lang="en-US" dirty="0" smtClean="0"/>
              </a:p>
              <a:p>
                <a:pPr lvl="1"/>
                <a14:m>
                  <m:oMath xmlns:m="http://schemas.openxmlformats.org/officeDocument/2006/math">
                    <m:r>
                      <a:rPr lang="en-US" b="0" i="1" smtClean="0">
                        <a:latin typeface="Cambria Math"/>
                      </a:rPr>
                      <m:t>𝑇</m:t>
                    </m:r>
                  </m:oMath>
                </a14:m>
                <a:r>
                  <a:rPr lang="en-US" dirty="0" smtClean="0"/>
                  <a:t> is the system noise temperature in </a:t>
                </a:r>
                <a:r>
                  <a:rPr lang="en-US" dirty="0" err="1" smtClean="0"/>
                  <a:t>deg</a:t>
                </a:r>
                <a:r>
                  <a:rPr lang="en-US" dirty="0" smtClean="0"/>
                  <a:t> K</a:t>
                </a:r>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4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45</a:t>
            </a:fld>
            <a:endParaRPr lang="en-US"/>
          </a:p>
        </p:txBody>
      </p:sp>
      <p:grpSp>
        <p:nvGrpSpPr>
          <p:cNvPr id="19" name="Group 18"/>
          <p:cNvGrpSpPr/>
          <p:nvPr/>
        </p:nvGrpSpPr>
        <p:grpSpPr>
          <a:xfrm>
            <a:off x="5789612" y="2060901"/>
            <a:ext cx="6019800" cy="1672899"/>
            <a:chOff x="1979612" y="2590800"/>
            <a:chExt cx="7696200" cy="2590800"/>
          </a:xfrm>
        </p:grpSpPr>
        <p:sp>
          <p:nvSpPr>
            <p:cNvPr id="5" name="Rectangle 4"/>
            <p:cNvSpPr/>
            <p:nvPr/>
          </p:nvSpPr>
          <p:spPr>
            <a:xfrm>
              <a:off x="1979612" y="2590800"/>
              <a:ext cx="7696200" cy="2590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6" name="Object 5"/>
                <p:cNvGraphicFramePr>
                  <a:graphicFrameLocks noChangeAspect="1"/>
                </p:cNvGraphicFramePr>
                <p:nvPr>
                  <p:extLst/>
                </p:nvPr>
              </p:nvGraphicFramePr>
              <p:xfrm>
                <a:off x="2132012" y="2667000"/>
                <a:ext cx="7390393" cy="2362200"/>
              </p:xfrm>
              <a:graphic>
                <a:graphicData uri="http://schemas.openxmlformats.org/presentationml/2006/ole">
                  <mc:AlternateContent>
                    <mc:Choice xmlns:v="urn:schemas-microsoft-com:vml" Requires="v">
                      <p:oleObj spid="_x0000_s20500" name="Visio" r:id="rId4" imgW="4349351" imgH="1435369" progId="Visio.Drawing.11">
                        <p:embed/>
                      </p:oleObj>
                    </mc:Choice>
                    <mc:Fallback>
                      <p:oleObj name="Visio" r:id="rId4" imgW="4349351" imgH="1435369" progId="Visio.Drawing.11">
                        <p:embed/>
                        <p:pic>
                          <p:nvPicPr>
                            <p:cNvPr id="6" name="Object 5"/>
                            <p:cNvPicPr/>
                            <p:nvPr/>
                          </p:nvPicPr>
                          <p:blipFill>
                            <a:blip r:embed="rId5"/>
                            <a:stretch>
                              <a:fillRect/>
                            </a:stretch>
                          </p:blipFill>
                          <p:spPr>
                            <a:xfrm>
                              <a:off x="2132012" y="2667000"/>
                              <a:ext cx="7390393" cy="2362200"/>
                            </a:xfrm>
                            <a:prstGeom prst="rect">
                              <a:avLst/>
                            </a:prstGeom>
                          </p:spPr>
                        </p:pic>
                      </p:oleObj>
                    </mc:Fallback>
                  </mc:AlternateContent>
                </a:graphicData>
              </a:graphic>
            </p:graphicFrame>
          </mc:Choice>
          <mc:Fallback xmlns="">
            <p:graphicFrame>
              <p:nvGraphicFramePr>
                <p:cNvPr id="6" name="Object 5"/>
                <p:cNvGraphicFramePr>
                  <a:graphicFrameLocks noChangeAspect="1"/>
                </p:cNvGraphicFramePr>
                <p:nvPr>
                  <p:extLst>
                    <p:ext uri="{D42A27DB-BD31-4B8C-83A1-F6EECF244321}">
                      <p14:modId xmlns:p14="http://schemas.microsoft.com/office/powerpoint/2010/main" val="835267716"/>
                    </p:ext>
                  </p:extLst>
                </p:nvPr>
              </p:nvGraphicFramePr>
              <p:xfrm>
                <a:off x="2132012" y="2667000"/>
                <a:ext cx="7390393" cy="2362200"/>
              </p:xfrm>
              <a:graphic>
                <a:graphicData uri="http://schemas.openxmlformats.org/presentationml/2006/ole">
                  <mc:AlternateContent>
                    <mc:Choice xmlns:v="urn:schemas-microsoft-com:vml" Requires="v">
                      <p:oleObj spid="_x0000_s11275" name="Visio" r:id="rId6" imgW="4349351" imgH="1435369" progId="Visio.Drawing.11">
                        <p:embed/>
                      </p:oleObj>
                    </mc:Choice>
                    <mc:Fallback>
                      <p:oleObj name="Visio" r:id="rId6" imgW="4349351" imgH="1435369" progId="Visio.Drawing.11">
                        <p:embed/>
                        <p:pic>
                          <p:nvPicPr>
                            <p:cNvPr id="0" name=""/>
                            <p:cNvPicPr/>
                            <p:nvPr/>
                          </p:nvPicPr>
                          <p:blipFill>
                            <a:blip r:embed="rId7"/>
                            <a:stretch>
                              <a:fillRect/>
                            </a:stretch>
                          </p:blipFill>
                          <p:spPr>
                            <a:xfrm>
                              <a:off x="2132012" y="2667000"/>
                              <a:ext cx="7390393" cy="236220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7" name="TextBox 6"/>
                <p:cNvSpPr txBox="1"/>
                <p:nvPr/>
              </p:nvSpPr>
              <p:spPr>
                <a:xfrm>
                  <a:off x="2166683" y="3088183"/>
                  <a:ext cx="1447799" cy="424733"/>
                </a:xfrm>
                <a:prstGeom prst="rect">
                  <a:avLst/>
                </a:prstGeom>
                <a:noFill/>
              </p:spPr>
              <p:txBody>
                <a:bodyPr wrap="square" rtlCol="0">
                  <a:spAutoFit/>
                </a:bodyPr>
                <a:lstStyle/>
                <a:p>
                  <a:pPr>
                    <a:lnSpc>
                      <a:spcPct val="90000"/>
                    </a:lnSpc>
                  </a:pPr>
                  <a:r>
                    <a:rPr lang="en-US" sz="1200" dirty="0" smtClean="0">
                      <a:solidFill>
                        <a:schemeClr val="bg1"/>
                      </a:solidFill>
                    </a:rPr>
                    <a:t>Power Spectral Density </a:t>
                  </a:r>
                  <a14:m>
                    <m:oMath xmlns:m="http://schemas.openxmlformats.org/officeDocument/2006/math">
                      <m:sSub>
                        <m:sSubPr>
                          <m:ctrlPr>
                            <a:rPr lang="en-US" sz="1200" b="0" i="1" smtClean="0">
                              <a:solidFill>
                                <a:schemeClr val="bg1"/>
                              </a:solidFill>
                              <a:latin typeface="Cambria Math" panose="02040503050406030204" pitchFamily="18" charset="0"/>
                            </a:rPr>
                          </m:ctrlPr>
                        </m:sSubPr>
                        <m:e>
                          <m:r>
                            <a:rPr lang="en-US" sz="1200" b="0" i="1" smtClean="0">
                              <a:solidFill>
                                <a:schemeClr val="bg1"/>
                              </a:solidFill>
                              <a:latin typeface="Cambria Math"/>
                            </a:rPr>
                            <m:t>𝑁</m:t>
                          </m:r>
                        </m:e>
                        <m:sub>
                          <m:r>
                            <a:rPr lang="en-US" sz="1200" b="0" i="1" smtClean="0">
                              <a:solidFill>
                                <a:schemeClr val="bg1"/>
                              </a:solidFill>
                              <a:latin typeface="Cambria Math"/>
                            </a:rPr>
                            <m:t>0</m:t>
                          </m:r>
                        </m:sub>
                      </m:sSub>
                    </m:oMath>
                  </a14:m>
                  <a:endParaRPr lang="en-US" sz="1200" dirty="0">
                    <a:solidFill>
                      <a:schemeClr val="bg1"/>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166683" y="3088183"/>
                  <a:ext cx="1447799" cy="424733"/>
                </a:xfrm>
                <a:prstGeom prst="rect">
                  <a:avLst/>
                </a:prstGeom>
                <a:blipFill rotWithShape="1">
                  <a:blip r:embed="rId8"/>
                  <a:stretch>
                    <a:fillRect l="-538" t="-6667" r="-2151" b="-71111"/>
                  </a:stretch>
                </a:blipFill>
              </p:spPr>
              <p:txBody>
                <a:bodyPr/>
                <a:lstStyle/>
                <a:p>
                  <a:r>
                    <a:rPr lang="en-US">
                      <a:noFill/>
                    </a:rPr>
                    <a:t> </a:t>
                  </a:r>
                </a:p>
              </p:txBody>
            </p:sp>
          </mc:Fallback>
        </mc:AlternateContent>
        <p:cxnSp>
          <p:nvCxnSpPr>
            <p:cNvPr id="8" name="Straight Arrow Connector 7"/>
            <p:cNvCxnSpPr/>
            <p:nvPr/>
          </p:nvCxnSpPr>
          <p:spPr>
            <a:xfrm flipV="1">
              <a:off x="3656012" y="3802999"/>
              <a:ext cx="0" cy="9214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 name="Straight Arrow Connector 8"/>
            <p:cNvCxnSpPr>
              <a:stCxn id="7" idx="2"/>
            </p:cNvCxnSpPr>
            <p:nvPr/>
          </p:nvCxnSpPr>
          <p:spPr>
            <a:xfrm>
              <a:off x="2890583" y="3512914"/>
              <a:ext cx="723899" cy="647699"/>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960812" y="3726799"/>
              <a:ext cx="2819400" cy="997601"/>
            </a:xfrm>
            <a:prstGeom prst="rect">
              <a:avLst/>
            </a:prstGeom>
            <a:noFill/>
            <a:ln w="57150">
              <a:solidFill>
                <a:srgbClr val="92D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2741612" y="4724400"/>
              <a:ext cx="5105400" cy="0"/>
            </a:xfrm>
            <a:prstGeom prst="line">
              <a:avLst/>
            </a:prstGeom>
            <a:noFill/>
            <a:ln w="57150">
              <a:solidFill>
                <a:srgbClr val="92D050"/>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12" name="TextBox 11"/>
            <p:cNvSpPr txBox="1"/>
            <p:nvPr/>
          </p:nvSpPr>
          <p:spPr>
            <a:xfrm>
              <a:off x="4806765" y="4904652"/>
              <a:ext cx="1356462" cy="258532"/>
            </a:xfrm>
            <a:prstGeom prst="rect">
              <a:avLst/>
            </a:prstGeom>
            <a:noFill/>
          </p:spPr>
          <p:txBody>
            <a:bodyPr wrap="none" rtlCol="0">
              <a:spAutoFit/>
            </a:bodyPr>
            <a:lstStyle/>
            <a:p>
              <a:pPr>
                <a:lnSpc>
                  <a:spcPct val="90000"/>
                </a:lnSpc>
              </a:pPr>
              <a:r>
                <a:rPr lang="en-US" sz="1200" dirty="0" smtClean="0">
                  <a:solidFill>
                    <a:schemeClr val="bg1"/>
                  </a:solidFill>
                </a:rPr>
                <a:t>Filter Bandwidth B</a:t>
              </a:r>
              <a:endParaRPr lang="en-US" sz="1200" dirty="0">
                <a:solidFill>
                  <a:schemeClr val="bg1"/>
                </a:solidFill>
              </a:endParaRPr>
            </a:p>
          </p:txBody>
        </p:sp>
        <p:cxnSp>
          <p:nvCxnSpPr>
            <p:cNvPr id="13" name="Straight Arrow Connector 12"/>
            <p:cNvCxnSpPr/>
            <p:nvPr/>
          </p:nvCxnSpPr>
          <p:spPr>
            <a:xfrm>
              <a:off x="3960812" y="4876800"/>
              <a:ext cx="2819400" cy="0"/>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7224873" y="2922865"/>
                  <a:ext cx="2443170" cy="657778"/>
                </a:xfrm>
                <a:prstGeom prst="rect">
                  <a:avLst/>
                </a:prstGeom>
                <a:noFill/>
              </p:spPr>
              <p:txBody>
                <a:bodyPr wrap="square" rtlCol="0">
                  <a:spAutoFit/>
                </a:bodyPr>
                <a:lstStyle/>
                <a:p>
                  <a:pPr>
                    <a:lnSpc>
                      <a:spcPct val="90000"/>
                    </a:lnSpc>
                  </a:pPr>
                  <a:r>
                    <a:rPr lang="en-US" sz="1200" dirty="0" smtClean="0">
                      <a:solidFill>
                        <a:schemeClr val="bg1"/>
                      </a:solidFill>
                    </a:rPr>
                    <a:t>Ideal (</a:t>
                  </a:r>
                  <a:r>
                    <a:rPr lang="en-US" sz="1200" dirty="0" err="1" smtClean="0">
                      <a:solidFill>
                        <a:schemeClr val="bg1"/>
                      </a:solidFill>
                    </a:rPr>
                    <a:t>Brickwall</a:t>
                  </a:r>
                  <a:r>
                    <a:rPr lang="en-US" sz="1200" dirty="0" smtClean="0">
                      <a:solidFill>
                        <a:schemeClr val="bg1"/>
                      </a:solidFill>
                    </a:rPr>
                    <a:t>) Filter with Bandwidth </a:t>
                  </a:r>
                  <a14:m>
                    <m:oMath xmlns:m="http://schemas.openxmlformats.org/officeDocument/2006/math">
                      <m:r>
                        <a:rPr lang="en-US" sz="1200" b="0" i="1" smtClean="0">
                          <a:solidFill>
                            <a:schemeClr val="bg1"/>
                          </a:solidFill>
                          <a:latin typeface="Cambria Math"/>
                        </a:rPr>
                        <m:t>𝐵</m:t>
                      </m:r>
                    </m:oMath>
                  </a14:m>
                  <a:endParaRPr lang="en-US" sz="1200" dirty="0">
                    <a:solidFill>
                      <a:schemeClr val="bg1"/>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7224873" y="2922865"/>
                  <a:ext cx="2443170" cy="657778"/>
                </a:xfrm>
                <a:prstGeom prst="rect">
                  <a:avLst/>
                </a:prstGeom>
                <a:blipFill rotWithShape="1">
                  <a:blip r:embed="rId9"/>
                  <a:stretch>
                    <a:fillRect l="-319" t="-4286" b="-10000"/>
                  </a:stretch>
                </a:blipFill>
              </p:spPr>
              <p:txBody>
                <a:bodyPr/>
                <a:lstStyle/>
                <a:p>
                  <a:r>
                    <a:rPr lang="en-US">
                      <a:noFill/>
                    </a:rPr>
                    <a:t> </a:t>
                  </a:r>
                </a:p>
              </p:txBody>
            </p:sp>
          </mc:Fallback>
        </mc:AlternateContent>
        <p:cxnSp>
          <p:nvCxnSpPr>
            <p:cNvPr id="15" name="Straight Arrow Connector 14"/>
            <p:cNvCxnSpPr>
              <a:stCxn id="14" idx="1"/>
            </p:cNvCxnSpPr>
            <p:nvPr/>
          </p:nvCxnSpPr>
          <p:spPr>
            <a:xfrm flipH="1">
              <a:off x="6780211" y="3251754"/>
              <a:ext cx="444662" cy="475045"/>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973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42"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1"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Consider an additive noise model, where the noise is added to the </a:t>
                </a:r>
              </a:p>
              <a:p>
                <a:pPr marL="0" indent="0">
                  <a:buNone/>
                </a:pPr>
                <a:r>
                  <a:rPr lang="en-US" dirty="0" smtClean="0"/>
                  <a:t>      signal before the sum is fed to a device </a:t>
                </a:r>
                <a14:m>
                  <m:oMath xmlns:m="http://schemas.openxmlformats.org/officeDocument/2006/math">
                    <m:r>
                      <a:rPr lang="en-US" b="0" i="1" smtClean="0">
                        <a:latin typeface="Cambria Math"/>
                      </a:rPr>
                      <m:t>𝐷</m:t>
                    </m:r>
                  </m:oMath>
                </a14:m>
                <a:r>
                  <a:rPr lang="en-US" dirty="0" smtClean="0"/>
                  <a:t> (e.g., an amplifier) with a gain of </a:t>
                </a:r>
                <a14:m>
                  <m:oMath xmlns:m="http://schemas.openxmlformats.org/officeDocument/2006/math">
                    <m:r>
                      <a:rPr lang="en-US" b="0" i="1" smtClean="0">
                        <a:latin typeface="Cambria Math"/>
                      </a:rPr>
                      <m:t>𝐺</m:t>
                    </m:r>
                  </m:oMath>
                </a14:m>
                <a:endParaRPr lang="en-US" dirty="0" smtClean="0"/>
              </a:p>
              <a:p>
                <a:r>
                  <a:rPr lang="en-US" dirty="0" smtClean="0"/>
                  <a:t>If the device </a:t>
                </a:r>
                <a14:m>
                  <m:oMath xmlns:m="http://schemas.openxmlformats.org/officeDocument/2006/math">
                    <m:r>
                      <a:rPr lang="en-US" b="0" i="1" smtClean="0">
                        <a:latin typeface="Cambria Math"/>
                      </a:rPr>
                      <m:t>𝐷</m:t>
                    </m:r>
                  </m:oMath>
                </a14:m>
                <a:r>
                  <a:rPr lang="en-US" dirty="0" smtClean="0"/>
                  <a:t> is ideal, it won’t introduce any additional noise: SNR at input =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𝑆</m:t>
                            </m:r>
                          </m:sub>
                        </m:sSub>
                      </m:num>
                      <m:den>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𝑁</m:t>
                            </m:r>
                          </m:sub>
                        </m:sSub>
                      </m:den>
                    </m:f>
                  </m:oMath>
                </a14:m>
                <a:r>
                  <a:rPr lang="en-US" dirty="0" smtClean="0"/>
                  <a:t> equals SNR at the output of the device which is </a:t>
                </a:r>
                <a14:m>
                  <m:oMath xmlns:m="http://schemas.openxmlformats.org/officeDocument/2006/math">
                    <m:f>
                      <m:fPr>
                        <m:ctrlPr>
                          <a:rPr lang="en-US" b="0" i="1" smtClean="0">
                            <a:latin typeface="Cambria Math" panose="02040503050406030204" pitchFamily="18" charset="0"/>
                            <a:ea typeface="Cambria Math"/>
                          </a:rPr>
                        </m:ctrlPr>
                      </m:fPr>
                      <m:num>
                        <m:r>
                          <a:rPr lang="en-US" b="0" i="1" smtClean="0">
                            <a:latin typeface="Cambria Math"/>
                            <a:ea typeface="Cambria Math"/>
                          </a:rPr>
                          <m:t>𝐺</m:t>
                        </m:r>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𝑃</m:t>
                            </m:r>
                          </m:e>
                          <m:sub>
                            <m:r>
                              <a:rPr lang="en-US" b="0" i="1" smtClean="0">
                                <a:latin typeface="Cambria Math"/>
                                <a:ea typeface="Cambria Math"/>
                              </a:rPr>
                              <m:t>𝑆</m:t>
                            </m:r>
                          </m:sub>
                        </m:sSub>
                      </m:num>
                      <m:den>
                        <m:r>
                          <a:rPr lang="en-US" b="0" i="1" smtClean="0">
                            <a:latin typeface="Cambria Math"/>
                            <a:ea typeface="Cambria Math"/>
                          </a:rPr>
                          <m:t>𝐺</m:t>
                        </m:r>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𝑃</m:t>
                            </m:r>
                          </m:e>
                          <m:sub>
                            <m:r>
                              <a:rPr lang="en-US" b="0" i="1" smtClean="0">
                                <a:latin typeface="Cambria Math"/>
                                <a:ea typeface="Cambria Math"/>
                              </a:rPr>
                              <m:t>𝑁</m:t>
                            </m:r>
                          </m:sub>
                        </m:sSub>
                      </m:den>
                    </m:f>
                    <m:r>
                      <a:rPr lang="en-US" b="0" i="1" smtClean="0">
                        <a:latin typeface="Cambria Math"/>
                        <a:ea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𝑃</m:t>
                            </m:r>
                          </m:e>
                          <m:sub>
                            <m:r>
                              <a:rPr lang="en-US" b="0" i="1" smtClean="0">
                                <a:latin typeface="Cambria Math"/>
                                <a:ea typeface="Cambria Math"/>
                              </a:rPr>
                              <m:t>𝑆</m:t>
                            </m:r>
                          </m:sub>
                        </m:sSub>
                      </m:num>
                      <m:den>
                        <m:sSub>
                          <m:sSubPr>
                            <m:ctrlPr>
                              <a:rPr lang="en-US" b="0" i="1" smtClean="0">
                                <a:latin typeface="Cambria Math" panose="02040503050406030204" pitchFamily="18" charset="0"/>
                                <a:ea typeface="Cambria Math"/>
                              </a:rPr>
                            </m:ctrlPr>
                          </m:sSubPr>
                          <m:e>
                            <m:r>
                              <a:rPr lang="en-US" b="0" i="1" smtClean="0">
                                <a:latin typeface="Cambria Math"/>
                                <a:ea typeface="Cambria Math"/>
                              </a:rPr>
                              <m:t>𝑃</m:t>
                            </m:r>
                          </m:e>
                          <m:sub>
                            <m:r>
                              <a:rPr lang="en-US" b="0" i="1" smtClean="0">
                                <a:latin typeface="Cambria Math"/>
                                <a:ea typeface="Cambria Math"/>
                              </a:rPr>
                              <m:t>𝑁</m:t>
                            </m:r>
                          </m:sub>
                        </m:sSub>
                      </m:den>
                    </m:f>
                  </m:oMath>
                </a14:m>
                <a:endParaRPr lang="en-US" dirty="0" smtClean="0"/>
              </a:p>
              <a:p>
                <a:r>
                  <a:rPr lang="en-US" dirty="0" smtClean="0"/>
                  <a:t>Actual devices add some extra noise with power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𝑁</m:t>
                        </m:r>
                        <m:r>
                          <a:rPr lang="en-US" b="0" i="1" smtClean="0">
                            <a:latin typeface="Cambria Math"/>
                          </a:rPr>
                          <m:t>,</m:t>
                        </m:r>
                        <m:r>
                          <a:rPr lang="en-US" b="0" i="1" smtClean="0">
                            <a:latin typeface="Cambria Math"/>
                          </a:rPr>
                          <m:t>𝐷</m:t>
                        </m:r>
                      </m:sub>
                    </m:sSub>
                  </m:oMath>
                </a14:m>
                <a:r>
                  <a:rPr lang="en-US" dirty="0" smtClean="0"/>
                  <a:t> such that the SNR at the output is </a:t>
                </a:r>
                <a14:m>
                  <m:oMath xmlns:m="http://schemas.openxmlformats.org/officeDocument/2006/math">
                    <m:f>
                      <m:fPr>
                        <m:ctrlPr>
                          <a:rPr lang="en-US" i="1">
                            <a:latin typeface="Cambria Math" panose="02040503050406030204" pitchFamily="18" charset="0"/>
                            <a:ea typeface="Cambria Math"/>
                          </a:rPr>
                        </m:ctrlPr>
                      </m:fPr>
                      <m:num>
                        <m:r>
                          <a:rPr lang="en-US" i="1">
                            <a:latin typeface="Cambria Math"/>
                            <a:ea typeface="Cambria Math"/>
                          </a:rPr>
                          <m:t>𝐺</m:t>
                        </m:r>
                        <m:r>
                          <a:rPr lang="en-US" i="1">
                            <a:latin typeface="Cambria Math"/>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𝑃</m:t>
                            </m:r>
                          </m:e>
                          <m:sub>
                            <m:r>
                              <a:rPr lang="en-US" i="1">
                                <a:latin typeface="Cambria Math"/>
                                <a:ea typeface="Cambria Math"/>
                              </a:rPr>
                              <m:t>𝑆</m:t>
                            </m:r>
                          </m:sub>
                        </m:sSub>
                      </m:num>
                      <m:den>
                        <m:sSub>
                          <m:sSubPr>
                            <m:ctrlPr>
                              <a:rPr lang="en-US" b="0" i="1" smtClean="0">
                                <a:latin typeface="Cambria Math" panose="02040503050406030204" pitchFamily="18" charset="0"/>
                                <a:ea typeface="Cambria Math"/>
                              </a:rPr>
                            </m:ctrlPr>
                          </m:sSubPr>
                          <m:e>
                            <m:r>
                              <a:rPr lang="en-US" b="0" i="1" smtClean="0">
                                <a:latin typeface="Cambria Math"/>
                                <a:ea typeface="Cambria Math"/>
                              </a:rPr>
                              <m:t>𝑃</m:t>
                            </m:r>
                          </m:e>
                          <m:sub>
                            <m:r>
                              <a:rPr lang="en-US" b="0" i="1" smtClean="0">
                                <a:latin typeface="Cambria Math"/>
                                <a:ea typeface="Cambria Math"/>
                              </a:rPr>
                              <m:t>𝑁</m:t>
                            </m:r>
                            <m:r>
                              <a:rPr lang="en-US" b="0" i="1" smtClean="0">
                                <a:latin typeface="Cambria Math"/>
                                <a:ea typeface="Cambria Math"/>
                              </a:rPr>
                              <m:t>,</m:t>
                            </m:r>
                            <m:r>
                              <a:rPr lang="en-US" b="0" i="1" smtClean="0">
                                <a:latin typeface="Cambria Math"/>
                                <a:ea typeface="Cambria Math"/>
                              </a:rPr>
                              <m:t>𝐷</m:t>
                            </m:r>
                          </m:sub>
                        </m:sSub>
                        <m:r>
                          <a:rPr lang="en-US" b="0" i="1" smtClean="0">
                            <a:latin typeface="Cambria Math"/>
                            <a:ea typeface="Cambria Math"/>
                          </a:rPr>
                          <m:t>+</m:t>
                        </m:r>
                        <m:r>
                          <a:rPr lang="en-US" i="1">
                            <a:latin typeface="Cambria Math"/>
                            <a:ea typeface="Cambria Math"/>
                          </a:rPr>
                          <m:t>𝐺</m:t>
                        </m:r>
                        <m:r>
                          <a:rPr lang="en-US" i="1">
                            <a:latin typeface="Cambria Math"/>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𝑃</m:t>
                            </m:r>
                          </m:e>
                          <m:sub>
                            <m:r>
                              <a:rPr lang="en-US" i="1">
                                <a:latin typeface="Cambria Math"/>
                                <a:ea typeface="Cambria Math"/>
                              </a:rPr>
                              <m:t>𝑁</m:t>
                            </m:r>
                          </m:sub>
                        </m:sSub>
                      </m:den>
                    </m:f>
                  </m:oMath>
                </a14:m>
                <a:endParaRPr lang="en-US" dirty="0" smtClean="0"/>
              </a:p>
              <a:p>
                <a:r>
                  <a:rPr lang="en-US" dirty="0" smtClean="0"/>
                  <a:t>Ratio of the Input SNR to the Output SNR is called the Noise Factor </a:t>
                </a:r>
                <a14:m>
                  <m:oMath xmlns:m="http://schemas.openxmlformats.org/officeDocument/2006/math">
                    <m:r>
                      <a:rPr lang="en-US" b="0" i="1" smtClean="0">
                        <a:latin typeface="Cambria Math"/>
                      </a:rPr>
                      <m:t>𝐹</m:t>
                    </m:r>
                  </m:oMath>
                </a14:m>
                <a:r>
                  <a:rPr lang="en-US" dirty="0" smtClean="0"/>
                  <a:t>: </a:t>
                </a:r>
                <a14:m>
                  <m:oMath xmlns:m="http://schemas.openxmlformats.org/officeDocument/2006/math">
                    <m:f>
                      <m:fPr>
                        <m:ctrlPr>
                          <a:rPr lang="en-US" i="1" smtClean="0">
                            <a:latin typeface="Cambria Math" panose="02040503050406030204" pitchFamily="18" charset="0"/>
                          </a:rPr>
                        </m:ctrlPr>
                      </m:fPr>
                      <m:num>
                        <m:sSub>
                          <m:sSubPr>
                            <m:ctrlPr>
                              <a:rPr lang="en-US" i="1">
                                <a:latin typeface="Cambria Math" panose="02040503050406030204" pitchFamily="18" charset="0"/>
                                <a:ea typeface="Cambria Math"/>
                              </a:rPr>
                            </m:ctrlPr>
                          </m:sSubPr>
                          <m:e>
                            <m:r>
                              <a:rPr lang="en-US" i="1">
                                <a:latin typeface="Cambria Math"/>
                                <a:ea typeface="Cambria Math"/>
                              </a:rPr>
                              <m:t>𝑃</m:t>
                            </m:r>
                          </m:e>
                          <m:sub>
                            <m:r>
                              <a:rPr lang="en-US" b="0" i="1" smtClean="0">
                                <a:latin typeface="Cambria Math"/>
                                <a:ea typeface="Cambria Math"/>
                              </a:rPr>
                              <m:t>𝑁</m:t>
                            </m:r>
                            <m:r>
                              <a:rPr lang="en-US" b="0" i="1" smtClean="0">
                                <a:latin typeface="Cambria Math"/>
                                <a:ea typeface="Cambria Math"/>
                              </a:rPr>
                              <m:t>,</m:t>
                            </m:r>
                            <m:r>
                              <a:rPr lang="en-US" i="1">
                                <a:latin typeface="Cambria Math"/>
                                <a:ea typeface="Cambria Math"/>
                              </a:rPr>
                              <m:t>𝐷</m:t>
                            </m:r>
                          </m:sub>
                        </m:sSub>
                        <m:r>
                          <a:rPr lang="en-US" i="1">
                            <a:latin typeface="Cambria Math"/>
                            <a:ea typeface="Cambria Math"/>
                          </a:rPr>
                          <m:t>+</m:t>
                        </m:r>
                        <m:r>
                          <a:rPr lang="en-US" i="1">
                            <a:latin typeface="Cambria Math"/>
                            <a:ea typeface="Cambria Math"/>
                          </a:rPr>
                          <m:t>𝐺</m:t>
                        </m:r>
                        <m:r>
                          <a:rPr lang="en-US" i="1">
                            <a:latin typeface="Cambria Math"/>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𝑃</m:t>
                            </m:r>
                          </m:e>
                          <m:sub>
                            <m:r>
                              <a:rPr lang="en-US" i="1">
                                <a:latin typeface="Cambria Math"/>
                                <a:ea typeface="Cambria Math"/>
                              </a:rPr>
                              <m:t>𝑁</m:t>
                            </m:r>
                          </m:sub>
                        </m:sSub>
                      </m:num>
                      <m:den>
                        <m:r>
                          <a:rPr lang="en-US" i="1">
                            <a:latin typeface="Cambria Math"/>
                            <a:ea typeface="Cambria Math"/>
                          </a:rPr>
                          <m:t>𝐺</m:t>
                        </m:r>
                        <m:r>
                          <a:rPr lang="en-US" i="1">
                            <a:latin typeface="Cambria Math"/>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𝑃</m:t>
                            </m:r>
                          </m:e>
                          <m:sub>
                            <m:r>
                              <a:rPr lang="en-US" i="1">
                                <a:latin typeface="Cambria Math"/>
                                <a:ea typeface="Cambria Math"/>
                              </a:rPr>
                              <m:t>𝑁</m:t>
                            </m:r>
                          </m:sub>
                        </m:sSub>
                      </m:den>
                    </m:f>
                  </m:oMath>
                </a14:m>
                <a:endParaRPr lang="en-US" dirty="0" smtClean="0"/>
              </a:p>
              <a:p>
                <a:pPr lvl="1"/>
                <a:r>
                  <a:rPr lang="en-US" dirty="0" smtClean="0"/>
                  <a:t>This ratio depends on three terms: device noise power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𝑁</m:t>
                        </m:r>
                        <m:r>
                          <a:rPr lang="en-US" b="0" i="1" smtClean="0">
                            <a:latin typeface="Cambria Math"/>
                          </a:rPr>
                          <m:t>,</m:t>
                        </m:r>
                        <m:r>
                          <a:rPr lang="en-US" b="0" i="1" smtClean="0">
                            <a:latin typeface="Cambria Math"/>
                          </a:rPr>
                          <m:t>𝐷</m:t>
                        </m:r>
                      </m:sub>
                    </m:sSub>
                  </m:oMath>
                </a14:m>
                <a:r>
                  <a:rPr lang="en-US" dirty="0" smtClean="0"/>
                  <a:t>, device gain </a:t>
                </a:r>
                <a14:m>
                  <m:oMath xmlns:m="http://schemas.openxmlformats.org/officeDocument/2006/math">
                    <m:r>
                      <a:rPr lang="en-US" b="0" i="1" smtClean="0">
                        <a:latin typeface="Cambria Math"/>
                      </a:rPr>
                      <m:t>𝐺</m:t>
                    </m:r>
                  </m:oMath>
                </a14:m>
                <a:r>
                  <a:rPr lang="en-US" dirty="0" smtClean="0"/>
                  <a:t> and input noise power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𝑁</m:t>
                        </m:r>
                      </m:sub>
                    </m:sSub>
                  </m:oMath>
                </a14:m>
                <a:r>
                  <a:rPr lang="en-US" dirty="0" smtClean="0"/>
                  <a:t>.</a:t>
                </a:r>
              </a:p>
              <a:p>
                <a:pPr lvl="1"/>
                <a:r>
                  <a:rPr lang="en-US" dirty="0" smtClean="0"/>
                  <a:t>For a given device, the first two terms are fixed. Input noise power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𝑁</m:t>
                        </m:r>
                      </m:sub>
                    </m:sSub>
                  </m:oMath>
                </a14:m>
                <a:r>
                  <a:rPr lang="en-US" dirty="0" smtClean="0"/>
                  <a:t> is fixed, by convention, to </a:t>
                </a:r>
                <a14:m>
                  <m:oMath xmlns:m="http://schemas.openxmlformats.org/officeDocument/2006/math">
                    <m:r>
                      <a:rPr lang="en-US" b="0" i="1" smtClean="0">
                        <a:latin typeface="Cambria Math"/>
                      </a:rPr>
                      <m:t>𝑘</m:t>
                    </m:r>
                    <m:sSub>
                      <m:sSubPr>
                        <m:ctrlPr>
                          <a:rPr lang="en-US" b="0" i="1" smtClean="0">
                            <a:latin typeface="Cambria Math" panose="02040503050406030204" pitchFamily="18" charset="0"/>
                          </a:rPr>
                        </m:ctrlPr>
                      </m:sSubPr>
                      <m:e>
                        <m:r>
                          <a:rPr lang="en-US" b="0" i="1" smtClean="0">
                            <a:latin typeface="Cambria Math"/>
                          </a:rPr>
                          <m:t>𝑇</m:t>
                        </m:r>
                      </m:e>
                      <m:sub>
                        <m:r>
                          <a:rPr lang="en-US" b="0" i="1" smtClean="0">
                            <a:latin typeface="Cambria Math"/>
                          </a:rPr>
                          <m:t>0</m:t>
                        </m:r>
                      </m:sub>
                    </m:sSub>
                    <m:r>
                      <a:rPr lang="en-US" b="0" i="1" smtClean="0">
                        <a:latin typeface="Cambria Math"/>
                      </a:rPr>
                      <m:t>𝐵</m:t>
                    </m:r>
                  </m:oMath>
                </a14:m>
                <a:r>
                  <a:rPr lang="en-US" dirty="0" smtClean="0"/>
                  <a:t>,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𝑇</m:t>
                        </m:r>
                      </m:e>
                      <m:sub>
                        <m:r>
                          <a:rPr lang="en-US" b="0" i="1" smtClean="0">
                            <a:latin typeface="Cambria Math"/>
                          </a:rPr>
                          <m:t>0</m:t>
                        </m:r>
                      </m:sub>
                    </m:sSub>
                    <m:r>
                      <a:rPr lang="en-US" b="0" i="1" smtClean="0">
                        <a:latin typeface="Cambria Math"/>
                      </a:rPr>
                      <m:t>=273</m:t>
                    </m:r>
                  </m:oMath>
                </a14:m>
                <a:r>
                  <a:rPr lang="en-US" dirty="0" smtClean="0"/>
                  <a:t> </a:t>
                </a:r>
                <a:r>
                  <a:rPr lang="en-US" dirty="0" err="1" smtClean="0"/>
                  <a:t>degK</a:t>
                </a:r>
                <a:r>
                  <a:rPr lang="en-US" dirty="0" smtClean="0"/>
                  <a:t> (which is the typical room temperature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a:rPr>
                          <m:t>16.8</m:t>
                        </m:r>
                      </m:e>
                      <m:sup>
                        <m:r>
                          <a:rPr lang="en-US" b="0" i="1" smtClean="0">
                            <a:latin typeface="Cambria Math"/>
                          </a:rPr>
                          <m:t>𝑜</m:t>
                        </m:r>
                      </m:sup>
                    </m:sSup>
                    <m:r>
                      <a:rPr lang="en-US" b="0" i="1" smtClean="0">
                        <a:latin typeface="Cambria Math"/>
                      </a:rPr>
                      <m:t>𝑐</m:t>
                    </m:r>
                  </m:oMath>
                </a14:m>
                <a:r>
                  <a:rPr lang="en-US" dirty="0" smtClean="0"/>
                  <a:t>)</a:t>
                </a:r>
              </a:p>
              <a:p>
                <a:pPr lvl="1"/>
                <a:r>
                  <a:rPr lang="en-US" dirty="0" smtClean="0"/>
                  <a:t>Noise Figure NF = </a:t>
                </a:r>
                <a14:m>
                  <m:oMath xmlns:m="http://schemas.openxmlformats.org/officeDocument/2006/math">
                    <m:r>
                      <a:rPr lang="en-US" b="0" i="1" smtClean="0">
                        <a:latin typeface="Cambria Math"/>
                      </a:rPr>
                      <m:t>10</m:t>
                    </m:r>
                    <m:r>
                      <a:rPr lang="en-US" b="0" i="1" smtClean="0">
                        <a:latin typeface="Cambria Math"/>
                        <a:ea typeface="Cambria Math"/>
                      </a:rPr>
                      <m:t>×</m:t>
                    </m:r>
                    <m:func>
                      <m:funcPr>
                        <m:ctrlPr>
                          <a:rPr lang="en-US" b="0" i="1" smtClean="0">
                            <a:latin typeface="Cambria Math" panose="02040503050406030204" pitchFamily="18" charset="0"/>
                            <a:ea typeface="Cambria Math"/>
                          </a:rPr>
                        </m:ctrlPr>
                      </m:funcPr>
                      <m:fName>
                        <m:sSub>
                          <m:sSubPr>
                            <m:ctrlPr>
                              <a:rPr lang="en-US" b="0" i="1" smtClean="0">
                                <a:latin typeface="Cambria Math" panose="02040503050406030204" pitchFamily="18" charset="0"/>
                                <a:ea typeface="Cambria Math"/>
                              </a:rPr>
                            </m:ctrlPr>
                          </m:sSubPr>
                          <m:e>
                            <m:r>
                              <m:rPr>
                                <m:sty m:val="p"/>
                              </m:rPr>
                              <a:rPr lang="en-US" b="0" i="0" smtClean="0">
                                <a:latin typeface="Cambria Math"/>
                                <a:ea typeface="Cambria Math"/>
                              </a:rPr>
                              <m:t>log</m:t>
                            </m:r>
                          </m:e>
                          <m:sub>
                            <m:r>
                              <a:rPr lang="en-US" b="0" i="1" smtClean="0">
                                <a:latin typeface="Cambria Math"/>
                                <a:ea typeface="Cambria Math"/>
                              </a:rPr>
                              <m:t>10</m:t>
                            </m:r>
                          </m:sub>
                        </m:sSub>
                      </m:fName>
                      <m:e>
                        <m:r>
                          <a:rPr lang="en-US" b="0" i="1" smtClean="0">
                            <a:latin typeface="Cambria Math"/>
                            <a:ea typeface="Cambria Math"/>
                          </a:rPr>
                          <m:t>𝐹</m:t>
                        </m:r>
                      </m:e>
                    </m:func>
                  </m:oMath>
                </a14:m>
                <a:r>
                  <a:rPr lang="en-US" dirty="0" smtClean="0"/>
                  <a:t> dB</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451" t="-1290"/>
                </a:stretch>
              </a:blipFill>
            </p:spPr>
            <p:txBody>
              <a:bodyPr/>
              <a:lstStyle/>
              <a:p>
                <a:r>
                  <a:rPr lang="en-US">
                    <a:noFill/>
                  </a:rPr>
                  <a:t> </a:t>
                </a:r>
              </a:p>
            </p:txBody>
          </p:sp>
        </mc:Fallback>
      </mc:AlternateContent>
      <p:sp>
        <p:nvSpPr>
          <p:cNvPr id="6" name="Rectangle 5"/>
          <p:cNvSpPr/>
          <p:nvPr/>
        </p:nvSpPr>
        <p:spPr>
          <a:xfrm>
            <a:off x="8151812" y="228600"/>
            <a:ext cx="3733800" cy="16002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Noise Figure</a:t>
            </a:r>
            <a:endParaRPr lang="en-US" dirty="0"/>
          </a:p>
        </p:txBody>
      </p:sp>
      <p:sp>
        <p:nvSpPr>
          <p:cNvPr id="4" name="Slide Number Placeholder 3"/>
          <p:cNvSpPr>
            <a:spLocks noGrp="1"/>
          </p:cNvSpPr>
          <p:nvPr>
            <p:ph type="sldNum" sz="quarter" idx="12"/>
          </p:nvPr>
        </p:nvSpPr>
        <p:spPr/>
        <p:txBody>
          <a:bodyPr/>
          <a:lstStyle/>
          <a:p>
            <a:fld id="{25BA54BD-C84D-46CE-8B72-31BFB26ABA43}" type="slidenum">
              <a:rPr lang="en-US" smtClean="0"/>
              <a:t>46</a:t>
            </a:fld>
            <a:endParaRPr lang="en-US"/>
          </a:p>
        </p:txBody>
      </p:sp>
      <p:graphicFrame>
        <p:nvGraphicFramePr>
          <p:cNvPr id="5" name="Object 4"/>
          <p:cNvGraphicFramePr>
            <a:graphicFrameLocks noChangeAspect="1"/>
          </p:cNvGraphicFramePr>
          <p:nvPr>
            <p:extLst/>
          </p:nvPr>
        </p:nvGraphicFramePr>
        <p:xfrm>
          <a:off x="9294812" y="381000"/>
          <a:ext cx="2495550" cy="1041400"/>
        </p:xfrm>
        <a:graphic>
          <a:graphicData uri="http://schemas.openxmlformats.org/presentationml/2006/ole">
            <mc:AlternateContent xmlns:mc="http://schemas.openxmlformats.org/markup-compatibility/2006">
              <mc:Choice xmlns:v="urn:schemas-microsoft-com:vml" Requires="v">
                <p:oleObj spid="_x0000_s21524" name="Visio" r:id="rId4" imgW="2496296" imgH="1041621" progId="Visio.Drawing.11">
                  <p:embed/>
                </p:oleObj>
              </mc:Choice>
              <mc:Fallback>
                <p:oleObj name="Visio" r:id="rId4" imgW="2496296" imgH="1041621" progId="Visio.Drawing.11">
                  <p:embed/>
                  <p:pic>
                    <p:nvPicPr>
                      <p:cNvPr id="5" name="Object 4"/>
                      <p:cNvPicPr/>
                      <p:nvPr/>
                    </p:nvPicPr>
                    <p:blipFill>
                      <a:blip r:embed="rId5"/>
                      <a:stretch>
                        <a:fillRect/>
                      </a:stretch>
                    </p:blipFill>
                    <p:spPr>
                      <a:xfrm>
                        <a:off x="9294812" y="381000"/>
                        <a:ext cx="2495550" cy="10414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7" name="TextBox 6"/>
              <p:cNvSpPr txBox="1"/>
              <p:nvPr/>
            </p:nvSpPr>
            <p:spPr>
              <a:xfrm>
                <a:off x="10590212" y="609600"/>
                <a:ext cx="453073" cy="4247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a:rPr>
                        <m:t>𝐺</m:t>
                      </m:r>
                    </m:oMath>
                  </m:oMathPara>
                </a14:m>
                <a:endParaRPr lang="en-US" sz="2400" dirty="0">
                  <a:solidFill>
                    <a:schemeClr val="bg1"/>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0590212" y="609600"/>
                <a:ext cx="453073" cy="4247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151812" y="609600"/>
                <a:ext cx="1330547" cy="535531"/>
              </a:xfrm>
              <a:prstGeom prst="rect">
                <a:avLst/>
              </a:prstGeom>
              <a:noFill/>
            </p:spPr>
            <p:txBody>
              <a:bodyPr wrap="square" rtlCol="0">
                <a:spAutoFit/>
              </a:bodyPr>
              <a:lstStyle/>
              <a:p>
                <a:pPr>
                  <a:lnSpc>
                    <a:spcPct val="90000"/>
                  </a:lnSpc>
                </a:pPr>
                <a:r>
                  <a:rPr lang="en-US" sz="1600" dirty="0" smtClean="0">
                    <a:solidFill>
                      <a:srgbClr val="C00000"/>
                    </a:solidFill>
                  </a:rPr>
                  <a:t>Signal with Power </a:t>
                </a:r>
                <a14:m>
                  <m:oMath xmlns:m="http://schemas.openxmlformats.org/officeDocument/2006/math">
                    <m:sSub>
                      <m:sSubPr>
                        <m:ctrlPr>
                          <a:rPr lang="en-US" sz="1600" b="0" i="1" smtClean="0">
                            <a:solidFill>
                              <a:srgbClr val="C00000"/>
                            </a:solidFill>
                            <a:latin typeface="Cambria Math" panose="02040503050406030204" pitchFamily="18" charset="0"/>
                          </a:rPr>
                        </m:ctrlPr>
                      </m:sSubPr>
                      <m:e>
                        <m:r>
                          <a:rPr lang="en-US" sz="1600" b="0" i="1" smtClean="0">
                            <a:solidFill>
                              <a:srgbClr val="C00000"/>
                            </a:solidFill>
                            <a:latin typeface="Cambria Math"/>
                          </a:rPr>
                          <m:t>𝑃</m:t>
                        </m:r>
                      </m:e>
                      <m:sub>
                        <m:r>
                          <a:rPr lang="en-US" sz="1600" b="0" i="1" smtClean="0">
                            <a:solidFill>
                              <a:srgbClr val="C00000"/>
                            </a:solidFill>
                            <a:latin typeface="Cambria Math"/>
                          </a:rPr>
                          <m:t>𝑆</m:t>
                        </m:r>
                      </m:sub>
                    </m:sSub>
                  </m:oMath>
                </a14:m>
                <a:endParaRPr lang="en-US" sz="1600" dirty="0">
                  <a:solidFill>
                    <a:srgbClr val="C0000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151812" y="609600"/>
                <a:ext cx="1330547" cy="535531"/>
              </a:xfrm>
              <a:prstGeom prst="rect">
                <a:avLst/>
              </a:prstGeom>
              <a:blipFill rotWithShape="1">
                <a:blip r:embed="rId7"/>
                <a:stretch>
                  <a:fillRect l="-2283" t="-7955"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990012" y="1295400"/>
                <a:ext cx="1405657" cy="535531"/>
              </a:xfrm>
              <a:prstGeom prst="rect">
                <a:avLst/>
              </a:prstGeom>
              <a:noFill/>
            </p:spPr>
            <p:txBody>
              <a:bodyPr wrap="square" rtlCol="0">
                <a:spAutoFit/>
              </a:bodyPr>
              <a:lstStyle>
                <a:defPPr>
                  <a:defRPr lang="en-US"/>
                </a:defPPr>
                <a:lvl1pPr>
                  <a:lnSpc>
                    <a:spcPct val="90000"/>
                  </a:lnSpc>
                  <a:defRPr sz="1600">
                    <a:solidFill>
                      <a:srgbClr val="C00000"/>
                    </a:solidFill>
                  </a:defRPr>
                </a:lvl1pPr>
              </a:lstStyle>
              <a:p>
                <a:r>
                  <a:rPr lang="en-US" dirty="0"/>
                  <a:t>Noise with Power </a:t>
                </a:r>
                <a14:m>
                  <m:oMath xmlns:m="http://schemas.openxmlformats.org/officeDocument/2006/math">
                    <m:sSub>
                      <m:sSubPr>
                        <m:ctrlPr>
                          <a:rPr lang="en-US" i="1">
                            <a:latin typeface="Cambria Math" panose="02040503050406030204" pitchFamily="18" charset="0"/>
                          </a:rPr>
                        </m:ctrlPr>
                      </m:sSubPr>
                      <m:e>
                        <m:r>
                          <a:rPr lang="en-US">
                            <a:latin typeface="Cambria Math"/>
                          </a:rPr>
                          <m:t>𝑃</m:t>
                        </m:r>
                      </m:e>
                      <m:sub>
                        <m:r>
                          <a:rPr lang="en-US">
                            <a:latin typeface="Cambria Math"/>
                          </a:rPr>
                          <m:t>𝑁</m:t>
                        </m:r>
                      </m:sub>
                    </m:sSub>
                  </m:oMath>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8990012" y="1295400"/>
                <a:ext cx="1405657" cy="535531"/>
              </a:xfrm>
              <a:prstGeom prst="rect">
                <a:avLst/>
              </a:prstGeom>
              <a:blipFill rotWithShape="1">
                <a:blip r:embed="rId8"/>
                <a:stretch>
                  <a:fillRect l="-2609" t="-8046"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0361612" y="1293269"/>
                <a:ext cx="1581848" cy="535531"/>
              </a:xfrm>
              <a:prstGeom prst="rect">
                <a:avLst/>
              </a:prstGeom>
              <a:noFill/>
            </p:spPr>
            <p:txBody>
              <a:bodyPr wrap="square" rtlCol="0">
                <a:spAutoFit/>
              </a:bodyPr>
              <a:lstStyle>
                <a:defPPr>
                  <a:defRPr lang="en-US"/>
                </a:defPPr>
                <a:lvl1pPr>
                  <a:lnSpc>
                    <a:spcPct val="90000"/>
                  </a:lnSpc>
                  <a:defRPr sz="1600">
                    <a:solidFill>
                      <a:srgbClr val="C00000"/>
                    </a:solidFill>
                  </a:defRPr>
                </a:lvl1pPr>
              </a:lstStyle>
              <a:p>
                <a:r>
                  <a:rPr lang="en-US" dirty="0" smtClean="0"/>
                  <a:t>A device </a:t>
                </a:r>
                <a14:m>
                  <m:oMath xmlns:m="http://schemas.openxmlformats.org/officeDocument/2006/math">
                    <m:r>
                      <a:rPr lang="en-US" b="0" i="1" smtClean="0">
                        <a:latin typeface="Cambria Math"/>
                      </a:rPr>
                      <m:t>𝐷</m:t>
                    </m:r>
                  </m:oMath>
                </a14:m>
                <a:r>
                  <a:rPr lang="en-US" dirty="0" smtClean="0"/>
                  <a:t> with a gain of </a:t>
                </a:r>
                <a14:m>
                  <m:oMath xmlns:m="http://schemas.openxmlformats.org/officeDocument/2006/math">
                    <m:r>
                      <a:rPr lang="en-US" b="0" i="1" smtClean="0">
                        <a:latin typeface="Cambria Math"/>
                      </a:rPr>
                      <m:t>𝐺</m:t>
                    </m:r>
                  </m:oMath>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10361612" y="1293269"/>
                <a:ext cx="1581848" cy="535531"/>
              </a:xfrm>
              <a:prstGeom prst="rect">
                <a:avLst/>
              </a:prstGeom>
              <a:blipFill rotWithShape="1">
                <a:blip r:embed="rId9"/>
                <a:stretch>
                  <a:fillRect l="-2317" t="-7955" b="-13636"/>
                </a:stretch>
              </a:blipFill>
            </p:spPr>
            <p:txBody>
              <a:bodyPr/>
              <a:lstStyle/>
              <a:p>
                <a:r>
                  <a:rPr lang="en-US">
                    <a:noFill/>
                  </a:rPr>
                  <a:t> </a:t>
                </a:r>
              </a:p>
            </p:txBody>
          </p:sp>
        </mc:Fallback>
      </mc:AlternateContent>
    </p:spTree>
    <p:extLst>
      <p:ext uri="{BB962C8B-B14F-4D97-AF65-F5344CB8AC3E}">
        <p14:creationId xmlns:p14="http://schemas.microsoft.com/office/powerpoint/2010/main" val="1406700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Effective Noise Temperature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Effective noise temperature of the device is called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𝑇</m:t>
                        </m:r>
                      </m:e>
                      <m:sub>
                        <m:r>
                          <a:rPr lang="en-US" b="0" i="1" smtClean="0">
                            <a:latin typeface="Cambria Math"/>
                          </a:rPr>
                          <m:t>𝑒</m:t>
                        </m:r>
                      </m:sub>
                    </m:sSub>
                    <m:r>
                      <a:rPr lang="en-US" b="0" i="1" smtClean="0">
                        <a:latin typeface="Cambria Math"/>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𝑁</m:t>
                            </m:r>
                            <m:r>
                              <a:rPr lang="en-US" b="0" i="1" smtClean="0">
                                <a:latin typeface="Cambria Math"/>
                              </a:rPr>
                              <m:t>,</m:t>
                            </m:r>
                            <m:r>
                              <a:rPr lang="en-US" b="0" i="1" smtClean="0">
                                <a:latin typeface="Cambria Math"/>
                              </a:rPr>
                              <m:t>𝐷</m:t>
                            </m:r>
                          </m:sub>
                        </m:sSub>
                      </m:num>
                      <m:den>
                        <m:r>
                          <a:rPr lang="en-US" b="0" i="1" smtClean="0">
                            <a:latin typeface="Cambria Math"/>
                          </a:rPr>
                          <m:t>𝑘𝐺𝐵</m:t>
                        </m:r>
                      </m:den>
                    </m:f>
                  </m:oMath>
                </a14:m>
                <a:endParaRPr lang="en-US" dirty="0" smtClean="0"/>
              </a:p>
              <a:p>
                <a:r>
                  <a:rPr lang="en-US" dirty="0" smtClean="0"/>
                  <a:t>It can be shown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𝑇</m:t>
                        </m:r>
                      </m:e>
                      <m:sub>
                        <m:r>
                          <a:rPr lang="en-US" b="0" i="1" smtClean="0">
                            <a:latin typeface="Cambria Math"/>
                          </a:rPr>
                          <m:t>𝑒</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𝑇</m:t>
                        </m:r>
                      </m:e>
                      <m:sub>
                        <m:r>
                          <a:rPr lang="en-US" b="0" i="1" smtClean="0">
                            <a:latin typeface="Cambria Math"/>
                          </a:rPr>
                          <m:t>0</m:t>
                        </m:r>
                      </m:sub>
                    </m:sSub>
                    <m:d>
                      <m:dPr>
                        <m:ctrlPr>
                          <a:rPr lang="en-US" b="0" i="1" smtClean="0">
                            <a:latin typeface="Cambria Math" panose="02040503050406030204" pitchFamily="18" charset="0"/>
                          </a:rPr>
                        </m:ctrlPr>
                      </m:dPr>
                      <m:e>
                        <m:r>
                          <a:rPr lang="en-US" b="0" i="1" smtClean="0">
                            <a:latin typeface="Cambria Math"/>
                          </a:rPr>
                          <m:t>𝐹</m:t>
                        </m:r>
                        <m:r>
                          <a:rPr lang="en-US" b="0" i="1" smtClean="0">
                            <a:latin typeface="Cambria Math"/>
                          </a:rPr>
                          <m:t>−1</m:t>
                        </m:r>
                      </m:e>
                    </m:d>
                  </m:oMath>
                </a14:m>
                <a:endParaRPr lang="en-US" dirty="0" smtClean="0"/>
              </a:p>
              <a:p>
                <a:r>
                  <a:rPr lang="en-US" dirty="0" smtClean="0"/>
                  <a:t>Total noise temperature at the output of the device is called the system noise temperature </a:t>
                </a:r>
                <a:endParaRPr lang="en-US" b="0"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𝑇</m:t>
                          </m:r>
                        </m:e>
                        <m:sub>
                          <m:r>
                            <a:rPr lang="en-US" b="0" i="1" smtClean="0">
                              <a:latin typeface="Cambria Math"/>
                            </a:rPr>
                            <m:t>𝑆𝑌𝑆</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𝑇</m:t>
                          </m:r>
                        </m:e>
                        <m:sub>
                          <m:r>
                            <a:rPr lang="en-US" b="0" i="1" smtClean="0">
                              <a:latin typeface="Cambria Math"/>
                            </a:rPr>
                            <m:t>𝑖𝑛</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𝑇</m:t>
                          </m:r>
                        </m:e>
                        <m:sub>
                          <m:r>
                            <a:rPr lang="en-US" b="0" i="1" smtClean="0">
                              <a:latin typeface="Cambria Math"/>
                            </a:rPr>
                            <m:t>𝑒</m:t>
                          </m:r>
                        </m:sub>
                      </m:sSub>
                    </m:oMath>
                  </m:oMathPara>
                </a14:m>
                <a:endParaRPr lang="en-US" dirty="0" smtClean="0"/>
              </a:p>
              <a:p>
                <a:r>
                  <a:rPr lang="en-US" dirty="0" smtClean="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𝑇</m:t>
                        </m:r>
                      </m:e>
                      <m:sub>
                        <m:r>
                          <a:rPr lang="en-US" b="0" i="1" smtClean="0">
                            <a:latin typeface="Cambria Math"/>
                          </a:rPr>
                          <m:t>𝑖𝑛</m:t>
                        </m:r>
                      </m:sub>
                    </m:sSub>
                  </m:oMath>
                </a14:m>
                <a:r>
                  <a:rPr lang="en-US" dirty="0" smtClean="0"/>
                  <a:t> is the noise temperature at the device input. This can be different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𝑇</m:t>
                        </m:r>
                      </m:e>
                      <m:sub>
                        <m:r>
                          <a:rPr lang="en-US" b="0" i="1" smtClean="0">
                            <a:latin typeface="Cambria Math"/>
                          </a:rPr>
                          <m:t>0</m:t>
                        </m:r>
                      </m:sub>
                    </m:sSub>
                    <m:r>
                      <a:rPr lang="en-US" b="0" i="1" smtClean="0">
                        <a:latin typeface="Cambria Math"/>
                      </a:rPr>
                      <m:t>=</m:t>
                    </m:r>
                    <m:sSup>
                      <m:sSupPr>
                        <m:ctrlPr>
                          <a:rPr lang="en-US" b="0" i="1" smtClean="0">
                            <a:latin typeface="Cambria Math" panose="02040503050406030204" pitchFamily="18" charset="0"/>
                          </a:rPr>
                        </m:ctrlPr>
                      </m:sSupPr>
                      <m:e>
                        <m:r>
                          <a:rPr lang="en-US" b="0" i="1" smtClean="0">
                            <a:latin typeface="Cambria Math"/>
                          </a:rPr>
                          <m:t>273</m:t>
                        </m:r>
                      </m:e>
                      <m:sup>
                        <m:r>
                          <a:rPr lang="en-US" b="0" i="1" smtClean="0">
                            <a:latin typeface="Cambria Math"/>
                          </a:rPr>
                          <m:t>𝑜</m:t>
                        </m:r>
                      </m:sup>
                    </m:sSup>
                    <m:r>
                      <a:rPr lang="en-US" b="0" i="1" smtClean="0">
                        <a:latin typeface="Cambria Math"/>
                      </a:rPr>
                      <m:t>𝐾</m:t>
                    </m:r>
                  </m:oMath>
                </a14:m>
                <a:endParaRPr lang="en-US" dirty="0" smtClean="0"/>
              </a:p>
              <a:p>
                <a:r>
                  <a:rPr lang="en-US" dirty="0" smtClean="0"/>
                  <a:t>If there are two devices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𝐷</m:t>
                        </m:r>
                      </m:e>
                      <m:sub>
                        <m:r>
                          <a:rPr lang="en-US" b="0" i="1" smtClean="0">
                            <a:latin typeface="Cambria Math"/>
                          </a:rPr>
                          <m:t>1</m:t>
                        </m:r>
                      </m:sub>
                    </m:sSub>
                  </m:oMath>
                </a14:m>
                <a:r>
                  <a:rPr lang="en-US" dirty="0" smtClean="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𝐷</m:t>
                        </m:r>
                      </m:e>
                      <m:sub>
                        <m:r>
                          <a:rPr lang="en-US" b="0" i="1" smtClean="0">
                            <a:latin typeface="Cambria Math"/>
                          </a:rPr>
                          <m:t>2</m:t>
                        </m:r>
                      </m:sub>
                    </m:sSub>
                  </m:oMath>
                </a14:m>
                <a:r>
                  <a:rPr lang="en-US" dirty="0" smtClean="0"/>
                  <a:t> in cascade with noise factors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𝐹</m:t>
                        </m:r>
                      </m:e>
                      <m:sub>
                        <m:r>
                          <a:rPr lang="en-US" b="0" i="1" smtClean="0">
                            <a:latin typeface="Cambria Math"/>
                          </a:rPr>
                          <m:t>1</m:t>
                        </m:r>
                      </m:sub>
                    </m:sSub>
                  </m:oMath>
                </a14:m>
                <a:r>
                  <a:rPr lang="en-US" dirty="0" smtClean="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𝐹</m:t>
                        </m:r>
                      </m:e>
                      <m:sub>
                        <m:r>
                          <a:rPr lang="en-US" b="0" i="1" smtClean="0">
                            <a:latin typeface="Cambria Math"/>
                          </a:rPr>
                          <m:t>2</m:t>
                        </m:r>
                      </m:sub>
                    </m:sSub>
                  </m:oMath>
                </a14:m>
                <a:r>
                  <a:rPr lang="en-US" dirty="0" smtClean="0"/>
                  <a:t>, effective noise temperatures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𝑇</m:t>
                        </m:r>
                      </m:e>
                      <m:sub>
                        <m:r>
                          <a:rPr lang="en-US" b="0" i="1" smtClean="0">
                            <a:latin typeface="Cambria Math"/>
                          </a:rPr>
                          <m:t>𝑒</m:t>
                        </m:r>
                        <m:r>
                          <a:rPr lang="en-US" b="0" i="1" smtClean="0">
                            <a:latin typeface="Cambria Math"/>
                          </a:rPr>
                          <m:t>1</m:t>
                        </m:r>
                      </m:sub>
                    </m:sSub>
                  </m:oMath>
                </a14:m>
                <a:r>
                  <a:rPr lang="en-US" dirty="0" smtClean="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𝑇</m:t>
                        </m:r>
                      </m:e>
                      <m:sub>
                        <m:r>
                          <a:rPr lang="en-US" b="0" i="1" smtClean="0">
                            <a:latin typeface="Cambria Math"/>
                          </a:rPr>
                          <m:t>𝑒</m:t>
                        </m:r>
                        <m:r>
                          <a:rPr lang="en-US" b="0" i="1" smtClean="0">
                            <a:latin typeface="Cambria Math"/>
                          </a:rPr>
                          <m:t>2</m:t>
                        </m:r>
                      </m:sub>
                    </m:sSub>
                  </m:oMath>
                </a14:m>
                <a:r>
                  <a:rPr lang="en-US" dirty="0" smtClean="0"/>
                  <a:t> and gains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𝐺</m:t>
                        </m:r>
                      </m:e>
                      <m:sub>
                        <m:r>
                          <a:rPr lang="en-US" b="0" i="1" smtClean="0">
                            <a:latin typeface="Cambria Math"/>
                          </a:rPr>
                          <m:t>1</m:t>
                        </m:r>
                      </m:sub>
                    </m:sSub>
                  </m:oMath>
                </a14:m>
                <a:r>
                  <a:rPr lang="en-US" dirty="0" smtClean="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𝐺</m:t>
                        </m:r>
                      </m:e>
                      <m:sub>
                        <m:r>
                          <a:rPr lang="en-US" b="0" i="1" smtClean="0">
                            <a:latin typeface="Cambria Math"/>
                          </a:rPr>
                          <m:t>2</m:t>
                        </m:r>
                      </m:sub>
                    </m:sSub>
                  </m:oMath>
                </a14:m>
                <a:r>
                  <a:rPr lang="en-US" dirty="0" smtClean="0"/>
                  <a:t>, the cascaded system’s overall noise factor and overall effective temperature are given as follows:</a:t>
                </a:r>
              </a:p>
              <a:p>
                <a14:m>
                  <m:oMath xmlns:m="http://schemas.openxmlformats.org/officeDocument/2006/math">
                    <m:r>
                      <a:rPr lang="en-US" b="0" i="1" smtClean="0">
                        <a:latin typeface="Cambria Math"/>
                      </a:rPr>
                      <m:t>𝐹</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𝐹</m:t>
                        </m:r>
                      </m:e>
                      <m:sub>
                        <m:r>
                          <a:rPr lang="en-US" b="0" i="1" smtClean="0">
                            <a:latin typeface="Cambria Math"/>
                          </a:rPr>
                          <m:t>1</m:t>
                        </m:r>
                      </m:sub>
                    </m:sSub>
                    <m:r>
                      <a:rPr lang="en-US" b="0" i="1" smtClean="0">
                        <a:latin typeface="Cambria Math"/>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a:rPr>
                              <m:t>𝐹</m:t>
                            </m:r>
                          </m:e>
                          <m:sub>
                            <m:r>
                              <a:rPr lang="en-US" b="0" i="1" smtClean="0">
                                <a:latin typeface="Cambria Math"/>
                              </a:rPr>
                              <m:t>2</m:t>
                            </m:r>
                          </m:sub>
                        </m:sSub>
                        <m:r>
                          <a:rPr lang="en-US" b="0" i="1" smtClean="0">
                            <a:latin typeface="Cambria Math"/>
                          </a:rPr>
                          <m:t>−1</m:t>
                        </m:r>
                      </m:num>
                      <m:den>
                        <m:sSub>
                          <m:sSubPr>
                            <m:ctrlPr>
                              <a:rPr lang="en-US" b="0" i="1" smtClean="0">
                                <a:latin typeface="Cambria Math" panose="02040503050406030204" pitchFamily="18" charset="0"/>
                              </a:rPr>
                            </m:ctrlPr>
                          </m:sSubPr>
                          <m:e>
                            <m:r>
                              <a:rPr lang="en-US" b="0" i="1" smtClean="0">
                                <a:latin typeface="Cambria Math"/>
                              </a:rPr>
                              <m:t>𝐺</m:t>
                            </m:r>
                          </m:e>
                          <m:sub>
                            <m:r>
                              <a:rPr lang="en-US" b="0" i="1" smtClean="0">
                                <a:latin typeface="Cambria Math"/>
                              </a:rPr>
                              <m:t>1</m:t>
                            </m:r>
                          </m:sub>
                        </m:sSub>
                      </m:den>
                    </m:f>
                  </m:oMath>
                </a14:m>
                <a:r>
                  <a:rPr lang="en-US" dirty="0" smtClean="0"/>
                  <a:t>, and</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𝑇</m:t>
                        </m:r>
                      </m:e>
                      <m:sub>
                        <m:r>
                          <a:rPr lang="en-US" b="0" i="1" smtClean="0">
                            <a:latin typeface="Cambria Math"/>
                          </a:rPr>
                          <m:t>𝑒</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𝑇</m:t>
                        </m:r>
                      </m:e>
                      <m:sub>
                        <m:r>
                          <a:rPr lang="en-US" b="0" i="1" smtClean="0">
                            <a:latin typeface="Cambria Math"/>
                          </a:rPr>
                          <m:t>𝑒</m:t>
                        </m:r>
                        <m:r>
                          <a:rPr lang="en-US" b="0" i="1" smtClean="0">
                            <a:latin typeface="Cambria Math"/>
                          </a:rPr>
                          <m:t>1</m:t>
                        </m:r>
                      </m:sub>
                    </m:sSub>
                    <m:r>
                      <a:rPr lang="en-US" b="0" i="1" smtClean="0">
                        <a:latin typeface="Cambria Math"/>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a:rPr>
                              <m:t>𝑇</m:t>
                            </m:r>
                          </m:e>
                          <m:sub>
                            <m:r>
                              <a:rPr lang="en-US" b="0" i="1" smtClean="0">
                                <a:latin typeface="Cambria Math"/>
                              </a:rPr>
                              <m:t>𝑒</m:t>
                            </m:r>
                            <m:r>
                              <a:rPr lang="en-US" b="0" i="1" smtClean="0">
                                <a:latin typeface="Cambria Math"/>
                              </a:rPr>
                              <m:t>2</m:t>
                            </m:r>
                          </m:sub>
                        </m:sSub>
                      </m:num>
                      <m:den>
                        <m:sSub>
                          <m:sSubPr>
                            <m:ctrlPr>
                              <a:rPr lang="en-US" b="0" i="1" smtClean="0">
                                <a:latin typeface="Cambria Math" panose="02040503050406030204" pitchFamily="18" charset="0"/>
                              </a:rPr>
                            </m:ctrlPr>
                          </m:sSubPr>
                          <m:e>
                            <m:r>
                              <a:rPr lang="en-US" b="0" i="1" smtClean="0">
                                <a:latin typeface="Cambria Math"/>
                              </a:rPr>
                              <m:t>𝐺</m:t>
                            </m:r>
                          </m:e>
                          <m:sub>
                            <m:r>
                              <a:rPr lang="en-US" b="0" i="1" smtClean="0">
                                <a:latin typeface="Cambria Math"/>
                              </a:rPr>
                              <m:t>1</m:t>
                            </m:r>
                          </m:sub>
                        </m:sSub>
                      </m:den>
                    </m:f>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451" r="-2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47</a:t>
            </a:fld>
            <a:endParaRPr lang="en-US"/>
          </a:p>
        </p:txBody>
      </p:sp>
    </p:spTree>
    <p:extLst>
      <p:ext uri="{BB962C8B-B14F-4D97-AF65-F5344CB8AC3E}">
        <p14:creationId xmlns:p14="http://schemas.microsoft.com/office/powerpoint/2010/main" val="100441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32012" y="1530887"/>
            <a:ext cx="7645401" cy="445679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Receiver Antenna Gain and </a:t>
            </a:r>
            <a:br>
              <a:rPr lang="en-US" dirty="0" smtClean="0"/>
            </a:br>
            <a:r>
              <a:rPr lang="en-US" dirty="0" smtClean="0"/>
              <a:t>Figure of Merit Calculation Worksheet</a:t>
            </a:r>
            <a:endParaRPr lang="en-US" dirty="0"/>
          </a:p>
        </p:txBody>
      </p:sp>
      <p:sp>
        <p:nvSpPr>
          <p:cNvPr id="4" name="Slide Number Placeholder 3"/>
          <p:cNvSpPr>
            <a:spLocks noGrp="1"/>
          </p:cNvSpPr>
          <p:nvPr>
            <p:ph type="sldNum" sz="quarter" idx="12"/>
          </p:nvPr>
        </p:nvSpPr>
        <p:spPr/>
        <p:txBody>
          <a:bodyPr/>
          <a:lstStyle/>
          <a:p>
            <a:fld id="{25BA54BD-C84D-46CE-8B72-31BFB26ABA43}" type="slidenum">
              <a:rPr lang="en-US" smtClean="0"/>
              <a:t>48</a:t>
            </a:fld>
            <a:endParaRPr lang="en-US"/>
          </a:p>
        </p:txBody>
      </p:sp>
      <p:pic>
        <p:nvPicPr>
          <p:cNvPr id="194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2012" y="1530887"/>
            <a:ext cx="7645401" cy="4456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90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9412" y="1377946"/>
            <a:ext cx="6245352" cy="4870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Link Equation (linear scale)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6412" y="1371600"/>
                <a:ext cx="4495800" cy="4724400"/>
              </a:xfrm>
            </p:spPr>
            <p:txBody>
              <a:bodyPr>
                <a:normAutofit/>
              </a:bodyPr>
              <a:lstStyle/>
              <a:p>
                <a:r>
                  <a:rPr lang="en-US" dirty="0" smtClean="0"/>
                  <a:t>Definition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a:rPr>
                          <m:t>𝐶</m:t>
                        </m:r>
                      </m:num>
                      <m:den>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0</m:t>
                            </m:r>
                          </m:sub>
                        </m:sSub>
                      </m:den>
                    </m:f>
                  </m:oMath>
                </a14:m>
                <a:endParaRPr lang="en-US" dirty="0" smtClean="0"/>
              </a:p>
              <a:p>
                <a:r>
                  <a:rPr lang="en-US" dirty="0" smtClean="0"/>
                  <a:t>Received power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𝑅𝑋</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𝐺</m:t>
                        </m:r>
                      </m:e>
                      <m:sub>
                        <m:r>
                          <a:rPr lang="en-US" b="0" i="1" smtClean="0">
                            <a:latin typeface="Cambria Math"/>
                          </a:rPr>
                          <m:t>𝑅𝑋</m:t>
                        </m:r>
                      </m:sub>
                    </m:sSub>
                    <m:r>
                      <a:rPr lang="en-US" b="0" i="1" smtClean="0">
                        <a:latin typeface="Cambria Math"/>
                        <a:ea typeface="Cambria Math"/>
                      </a:rPr>
                      <m:t>×</m:t>
                    </m:r>
                    <m:r>
                      <a:rPr lang="en-US" b="0" i="1" smtClean="0">
                        <a:latin typeface="Cambria Math"/>
                        <a:ea typeface="Cambria Math"/>
                      </a:rPr>
                      <m:t>𝑅𝐼𝑃</m:t>
                    </m:r>
                  </m:oMath>
                </a14:m>
                <a:endParaRPr lang="en-US" dirty="0" smtClean="0"/>
              </a:p>
              <a:p>
                <a:r>
                  <a:rPr lang="en-US" dirty="0" smtClean="0"/>
                  <a:t>Received noise power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a:rPr>
                          <m:t>N</m:t>
                        </m:r>
                      </m:e>
                      <m:sub>
                        <m:r>
                          <a:rPr lang="en-US" b="0" i="0" smtClean="0">
                            <a:latin typeface="Cambria Math"/>
                          </a:rPr>
                          <m:t>0</m:t>
                        </m:r>
                      </m:sub>
                    </m:sSub>
                    <m:r>
                      <a:rPr lang="en-US" b="0" i="1" smtClean="0">
                        <a:latin typeface="Cambria Math"/>
                      </a:rPr>
                      <m:t>=</m:t>
                    </m:r>
                    <m:r>
                      <a:rPr lang="en-US" b="0" i="1" smtClean="0">
                        <a:latin typeface="Cambria Math"/>
                      </a:rPr>
                      <m:t>𝑘𝑇</m:t>
                    </m:r>
                  </m:oMath>
                </a14:m>
                <a:endParaRPr lang="en-US" dirty="0" smtClean="0"/>
              </a:p>
              <a:p>
                <a:endParaRPr lang="en-US" b="0" i="1" dirty="0" smtClean="0">
                  <a:latin typeface="Cambria Math"/>
                </a:endParaRPr>
              </a:p>
              <a:p>
                <a14:m>
                  <m:oMath xmlns:m="http://schemas.openxmlformats.org/officeDocument/2006/math">
                    <m:r>
                      <a:rPr lang="en-US" b="0" i="1" smtClean="0">
                        <a:latin typeface="Cambria Math"/>
                      </a:rPr>
                      <m:t>𝑅𝐼𝑃</m:t>
                    </m:r>
                    <m:r>
                      <a:rPr lang="en-US" b="0" i="1" smtClean="0">
                        <a:latin typeface="Cambria Math"/>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𝐸𝐼𝑅𝑃</m:t>
                            </m:r>
                          </m:sub>
                        </m:sSub>
                      </m:num>
                      <m:den>
                        <m:r>
                          <a:rPr lang="en-US" b="0" i="1" smtClean="0">
                            <a:latin typeface="Cambria Math"/>
                          </a:rPr>
                          <m:t>𝐿</m:t>
                        </m:r>
                      </m:den>
                    </m:f>
                  </m:oMath>
                </a14:m>
                <a:endParaRPr lang="en-US" dirty="0" smtClean="0"/>
              </a:p>
              <a:p>
                <a:pPr marL="0" indent="0">
                  <a:buNone/>
                </a:pPr>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𝐸𝐼𝑅𝑃</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𝑇𝑋</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𝐺</m:t>
                        </m:r>
                      </m:e>
                      <m:sub>
                        <m:r>
                          <a:rPr lang="en-US" b="0" i="1" smtClean="0">
                            <a:latin typeface="Cambria Math"/>
                            <a:ea typeface="Cambria Math"/>
                          </a:rPr>
                          <m:t>𝑇𝑋</m:t>
                        </m:r>
                      </m:sub>
                    </m:sSub>
                  </m:oMath>
                </a14:m>
                <a:r>
                  <a:rPr lang="en-US" dirty="0" smtClean="0"/>
                  <a:t>; </a:t>
                </a:r>
                <a14:m>
                  <m:oMath xmlns:m="http://schemas.openxmlformats.org/officeDocument/2006/math">
                    <m:r>
                      <a:rPr lang="en-US" b="0" i="1" dirty="0" smtClean="0">
                        <a:latin typeface="Cambria Math"/>
                      </a:rPr>
                      <m:t>𝑇</m:t>
                    </m:r>
                    <m:r>
                      <a:rPr lang="en-US" b="0" i="1" dirty="0" smtClean="0">
                        <a:latin typeface="Cambria Math"/>
                      </a:rPr>
                      <m:t>=</m:t>
                    </m:r>
                    <m:sSub>
                      <m:sSubPr>
                        <m:ctrlPr>
                          <a:rPr lang="en-US" b="0" i="1" dirty="0" smtClean="0">
                            <a:latin typeface="Cambria Math" panose="02040503050406030204" pitchFamily="18" charset="0"/>
                          </a:rPr>
                        </m:ctrlPr>
                      </m:sSubPr>
                      <m:e>
                        <m:r>
                          <a:rPr lang="en-US" b="0" i="1" dirty="0" smtClean="0">
                            <a:latin typeface="Cambria Math"/>
                          </a:rPr>
                          <m:t>𝑇</m:t>
                        </m:r>
                      </m:e>
                      <m:sub>
                        <m:r>
                          <a:rPr lang="en-US" b="0" i="1" dirty="0" smtClean="0">
                            <a:latin typeface="Cambria Math"/>
                          </a:rPr>
                          <m:t>𝑎</m:t>
                        </m:r>
                      </m:sub>
                    </m:sSub>
                    <m:r>
                      <a:rPr lang="en-US" b="0" i="1" dirty="0" smtClean="0">
                        <a:latin typeface="Cambria Math"/>
                      </a:rPr>
                      <m:t>+</m:t>
                    </m:r>
                    <m:sSub>
                      <m:sSubPr>
                        <m:ctrlPr>
                          <a:rPr lang="en-US" b="0" i="1" dirty="0" smtClean="0">
                            <a:latin typeface="Cambria Math" panose="02040503050406030204" pitchFamily="18" charset="0"/>
                          </a:rPr>
                        </m:ctrlPr>
                      </m:sSubPr>
                      <m:e>
                        <m:r>
                          <a:rPr lang="en-US" b="0" i="1" dirty="0" smtClean="0">
                            <a:latin typeface="Cambria Math"/>
                          </a:rPr>
                          <m:t>𝑇</m:t>
                        </m:r>
                      </m:e>
                      <m:sub>
                        <m:r>
                          <a:rPr lang="en-US" b="0" i="1" dirty="0" smtClean="0">
                            <a:latin typeface="Cambria Math"/>
                          </a:rPr>
                          <m:t>𝑒</m:t>
                        </m:r>
                      </m:sub>
                    </m:sSub>
                  </m:oMath>
                </a14:m>
                <a:endParaRPr lang="en-US" dirty="0" smtClean="0"/>
              </a:p>
              <a:p>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𝑇</m:t>
                        </m:r>
                      </m:e>
                      <m:sub>
                        <m:r>
                          <a:rPr lang="en-US" b="0" i="1" smtClean="0">
                            <a:latin typeface="Cambria Math"/>
                          </a:rPr>
                          <m:t>𝑒</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𝑇</m:t>
                        </m:r>
                      </m:e>
                      <m:sub>
                        <m:r>
                          <a:rPr lang="en-US" b="0" i="1" smtClean="0">
                            <a:latin typeface="Cambria Math"/>
                          </a:rPr>
                          <m:t>0</m:t>
                        </m:r>
                      </m:sub>
                    </m:sSub>
                    <m:r>
                      <a:rPr lang="en-US" b="0" i="1" smtClean="0">
                        <a:latin typeface="Cambria Math"/>
                      </a:rPr>
                      <m:t>(</m:t>
                    </m:r>
                    <m:r>
                      <a:rPr lang="en-US" b="0" i="1" smtClean="0">
                        <a:latin typeface="Cambria Math"/>
                      </a:rPr>
                      <m:t>𝐹</m:t>
                    </m:r>
                    <m:r>
                      <a:rPr lang="en-US" b="0" i="1" smtClean="0">
                        <a:latin typeface="Cambria Math"/>
                      </a:rPr>
                      <m:t>−1)</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6412" y="1371600"/>
                <a:ext cx="4495800" cy="4724400"/>
              </a:xfrm>
              <a:blipFill rotWithShape="1">
                <a:blip r:embed="rId3"/>
                <a:stretch>
                  <a:fillRect l="-1221" b="-3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49</a:t>
            </a:fld>
            <a:endParaRPr lang="en-US"/>
          </a:p>
        </p:txBody>
      </p:sp>
      <p:cxnSp>
        <p:nvCxnSpPr>
          <p:cNvPr id="7" name="Straight Arrow Connector 6"/>
          <p:cNvCxnSpPr/>
          <p:nvPr/>
        </p:nvCxnSpPr>
        <p:spPr>
          <a:xfrm flipH="1">
            <a:off x="2894012" y="1600200"/>
            <a:ext cx="3962400" cy="15240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2894012" y="2209800"/>
            <a:ext cx="3962400" cy="15240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894012" y="2819400"/>
            <a:ext cx="3962400" cy="15240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894012" y="3200400"/>
            <a:ext cx="1066800" cy="914400"/>
          </a:xfrm>
          <a:prstGeom prst="ellipse">
            <a:avLst/>
          </a:prstGeom>
          <a:no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3766782" y="3221263"/>
            <a:ext cx="3111690" cy="340803"/>
          </a:xfrm>
          <a:custGeom>
            <a:avLst/>
            <a:gdLst>
              <a:gd name="connsiteX0" fmla="*/ 3111690 w 3111690"/>
              <a:gd name="connsiteY0" fmla="*/ 340803 h 340803"/>
              <a:gd name="connsiteX1" fmla="*/ 1392072 w 3111690"/>
              <a:gd name="connsiteY1" fmla="*/ 13256 h 340803"/>
              <a:gd name="connsiteX2" fmla="*/ 0 w 3111690"/>
              <a:gd name="connsiteY2" fmla="*/ 95143 h 340803"/>
            </a:gdLst>
            <a:ahLst/>
            <a:cxnLst>
              <a:cxn ang="0">
                <a:pos x="connsiteX0" y="connsiteY0"/>
              </a:cxn>
              <a:cxn ang="0">
                <a:pos x="connsiteX1" y="connsiteY1"/>
              </a:cxn>
              <a:cxn ang="0">
                <a:pos x="connsiteX2" y="connsiteY2"/>
              </a:cxn>
            </a:cxnLst>
            <a:rect l="l" t="t" r="r" b="b"/>
            <a:pathLst>
              <a:path w="3111690" h="340803">
                <a:moveTo>
                  <a:pt x="3111690" y="340803"/>
                </a:moveTo>
                <a:cubicBezTo>
                  <a:pt x="2511188" y="197501"/>
                  <a:pt x="1910687" y="54199"/>
                  <a:pt x="1392072" y="13256"/>
                </a:cubicBezTo>
                <a:cubicBezTo>
                  <a:pt x="873457" y="-27687"/>
                  <a:pt x="436728" y="33728"/>
                  <a:pt x="0" y="95143"/>
                </a:cubicBezTo>
              </a:path>
            </a:pathLst>
          </a:custGeom>
          <a:ln w="25400">
            <a:miter lim="8000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12"/>
          <p:cNvSpPr/>
          <p:nvPr/>
        </p:nvSpPr>
        <p:spPr>
          <a:xfrm>
            <a:off x="3372820" y="4267200"/>
            <a:ext cx="1502391" cy="533400"/>
          </a:xfrm>
          <a:prstGeom prst="ellipse">
            <a:avLst/>
          </a:prstGeom>
          <a:no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646612" y="4267200"/>
            <a:ext cx="2231860" cy="340803"/>
          </a:xfrm>
          <a:custGeom>
            <a:avLst/>
            <a:gdLst>
              <a:gd name="connsiteX0" fmla="*/ 3111690 w 3111690"/>
              <a:gd name="connsiteY0" fmla="*/ 340803 h 340803"/>
              <a:gd name="connsiteX1" fmla="*/ 1392072 w 3111690"/>
              <a:gd name="connsiteY1" fmla="*/ 13256 h 340803"/>
              <a:gd name="connsiteX2" fmla="*/ 0 w 3111690"/>
              <a:gd name="connsiteY2" fmla="*/ 95143 h 340803"/>
            </a:gdLst>
            <a:ahLst/>
            <a:cxnLst>
              <a:cxn ang="0">
                <a:pos x="connsiteX0" y="connsiteY0"/>
              </a:cxn>
              <a:cxn ang="0">
                <a:pos x="connsiteX1" y="connsiteY1"/>
              </a:cxn>
              <a:cxn ang="0">
                <a:pos x="connsiteX2" y="connsiteY2"/>
              </a:cxn>
            </a:cxnLst>
            <a:rect l="l" t="t" r="r" b="b"/>
            <a:pathLst>
              <a:path w="3111690" h="340803">
                <a:moveTo>
                  <a:pt x="3111690" y="340803"/>
                </a:moveTo>
                <a:cubicBezTo>
                  <a:pt x="2511188" y="197501"/>
                  <a:pt x="1910687" y="54199"/>
                  <a:pt x="1392072" y="13256"/>
                </a:cubicBezTo>
                <a:cubicBezTo>
                  <a:pt x="873457" y="-27687"/>
                  <a:pt x="436728" y="33728"/>
                  <a:pt x="0" y="95143"/>
                </a:cubicBezTo>
              </a:path>
            </a:pathLst>
          </a:custGeom>
          <a:ln w="25400">
            <a:miter lim="8000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Oval 14"/>
          <p:cNvSpPr/>
          <p:nvPr/>
        </p:nvSpPr>
        <p:spPr>
          <a:xfrm>
            <a:off x="1522412" y="4712458"/>
            <a:ext cx="1502391" cy="533400"/>
          </a:xfrm>
          <a:prstGeom prst="ellipse">
            <a:avLst/>
          </a:prstGeom>
          <a:no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flipV="1">
            <a:off x="2513012" y="5029199"/>
            <a:ext cx="6934200" cy="340803"/>
          </a:xfrm>
          <a:custGeom>
            <a:avLst/>
            <a:gdLst>
              <a:gd name="connsiteX0" fmla="*/ 3111690 w 3111690"/>
              <a:gd name="connsiteY0" fmla="*/ 340803 h 340803"/>
              <a:gd name="connsiteX1" fmla="*/ 1392072 w 3111690"/>
              <a:gd name="connsiteY1" fmla="*/ 13256 h 340803"/>
              <a:gd name="connsiteX2" fmla="*/ 0 w 3111690"/>
              <a:gd name="connsiteY2" fmla="*/ 95143 h 340803"/>
            </a:gdLst>
            <a:ahLst/>
            <a:cxnLst>
              <a:cxn ang="0">
                <a:pos x="connsiteX0" y="connsiteY0"/>
              </a:cxn>
              <a:cxn ang="0">
                <a:pos x="connsiteX1" y="connsiteY1"/>
              </a:cxn>
              <a:cxn ang="0">
                <a:pos x="connsiteX2" y="connsiteY2"/>
              </a:cxn>
            </a:cxnLst>
            <a:rect l="l" t="t" r="r" b="b"/>
            <a:pathLst>
              <a:path w="3111690" h="340803">
                <a:moveTo>
                  <a:pt x="3111690" y="340803"/>
                </a:moveTo>
                <a:cubicBezTo>
                  <a:pt x="2511188" y="197501"/>
                  <a:pt x="1910687" y="54199"/>
                  <a:pt x="1392072" y="13256"/>
                </a:cubicBezTo>
                <a:cubicBezTo>
                  <a:pt x="873457" y="-27687"/>
                  <a:pt x="436728" y="33728"/>
                  <a:pt x="0" y="95143"/>
                </a:cubicBezTo>
              </a:path>
            </a:pathLst>
          </a:custGeom>
          <a:ln w="25400">
            <a:miter lim="8000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flipV="1">
            <a:off x="3126142" y="6019800"/>
            <a:ext cx="4263670" cy="255207"/>
          </a:xfrm>
          <a:custGeom>
            <a:avLst/>
            <a:gdLst>
              <a:gd name="connsiteX0" fmla="*/ 3111690 w 3111690"/>
              <a:gd name="connsiteY0" fmla="*/ 340803 h 340803"/>
              <a:gd name="connsiteX1" fmla="*/ 1392072 w 3111690"/>
              <a:gd name="connsiteY1" fmla="*/ 13256 h 340803"/>
              <a:gd name="connsiteX2" fmla="*/ 0 w 3111690"/>
              <a:gd name="connsiteY2" fmla="*/ 95143 h 340803"/>
            </a:gdLst>
            <a:ahLst/>
            <a:cxnLst>
              <a:cxn ang="0">
                <a:pos x="connsiteX0" y="connsiteY0"/>
              </a:cxn>
              <a:cxn ang="0">
                <a:pos x="connsiteX1" y="connsiteY1"/>
              </a:cxn>
              <a:cxn ang="0">
                <a:pos x="connsiteX2" y="connsiteY2"/>
              </a:cxn>
            </a:cxnLst>
            <a:rect l="l" t="t" r="r" b="b"/>
            <a:pathLst>
              <a:path w="3111690" h="340803">
                <a:moveTo>
                  <a:pt x="3111690" y="340803"/>
                </a:moveTo>
                <a:cubicBezTo>
                  <a:pt x="2511188" y="197501"/>
                  <a:pt x="1910687" y="54199"/>
                  <a:pt x="1392072" y="13256"/>
                </a:cubicBezTo>
                <a:cubicBezTo>
                  <a:pt x="873457" y="-27687"/>
                  <a:pt x="436728" y="33728"/>
                  <a:pt x="0" y="95143"/>
                </a:cubicBezTo>
              </a:path>
            </a:pathLst>
          </a:custGeom>
          <a:ln w="25400">
            <a:miter lim="8000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230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11" grpId="0" animBg="1"/>
      <p:bldP spid="13" grpId="0" animBg="1"/>
      <p:bldP spid="14" grpId="0" animBg="1"/>
      <p:bldP spid="15" grpId="0" animBg="1"/>
      <p:bldP spid="1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Spectral Efficiency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1812" y="1447800"/>
                <a:ext cx="4953000" cy="4724400"/>
              </a:xfrm>
            </p:spPr>
            <p:txBody>
              <a:bodyPr/>
              <a:lstStyle/>
              <a:p>
                <a:r>
                  <a:rPr lang="en-US" dirty="0" smtClean="0"/>
                  <a:t>Spectral efficiency is a key metric that denotes whether the available bandwidth is utilized efficiently for data transport</a:t>
                </a:r>
              </a:p>
              <a:p>
                <a:r>
                  <a:rPr lang="en-US" dirty="0" smtClean="0"/>
                  <a:t>Defined as the ratio of bit rate to bandwidth: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a:rPr>
                              <m:t>𝑅</m:t>
                            </m:r>
                          </m:e>
                          <m:sub>
                            <m:r>
                              <a:rPr lang="en-US" b="0" i="1" smtClean="0">
                                <a:latin typeface="Cambria Math"/>
                              </a:rPr>
                              <m:t>𝑏</m:t>
                            </m:r>
                          </m:sub>
                        </m:sSub>
                      </m:num>
                      <m:den>
                        <m:r>
                          <a:rPr lang="en-US" b="0" i="1" smtClean="0">
                            <a:latin typeface="Cambria Math"/>
                          </a:rPr>
                          <m:t>𝐵</m:t>
                        </m:r>
                      </m:den>
                    </m:f>
                    <m:r>
                      <a:rPr lang="en-US" b="0" i="1" smtClean="0">
                        <a:latin typeface="Cambria Math"/>
                        <a:ea typeface="Cambria Math"/>
                      </a:rPr>
                      <m:t>≤</m:t>
                    </m:r>
                    <m:f>
                      <m:fPr>
                        <m:ctrlPr>
                          <a:rPr lang="en-US" b="0" i="1" smtClean="0">
                            <a:latin typeface="Cambria Math" panose="02040503050406030204" pitchFamily="18" charset="0"/>
                            <a:ea typeface="Cambria Math"/>
                          </a:rPr>
                        </m:ctrlPr>
                      </m:fPr>
                      <m:num>
                        <m:r>
                          <m:rPr>
                            <m:sty m:val="p"/>
                          </m:rPr>
                          <a:rPr lang="en-US" b="0" i="0" smtClean="0">
                            <a:latin typeface="Cambria Math"/>
                            <a:ea typeface="Cambria Math"/>
                          </a:rPr>
                          <m:t>C</m:t>
                        </m:r>
                      </m:num>
                      <m:den>
                        <m:r>
                          <m:rPr>
                            <m:sty m:val="p"/>
                          </m:rPr>
                          <a:rPr lang="en-US" b="0" i="0" smtClean="0">
                            <a:latin typeface="Cambria Math"/>
                            <a:ea typeface="Cambria Math"/>
                          </a:rPr>
                          <m:t>B</m:t>
                        </m:r>
                      </m:den>
                    </m:f>
                    <m:r>
                      <a:rPr lang="en-US" b="0" i="0" smtClean="0">
                        <a:latin typeface="Cambria Math"/>
                        <a:ea typeface="Cambria Math"/>
                      </a:rPr>
                      <m:t>=</m:t>
                    </m:r>
                    <m:func>
                      <m:funcPr>
                        <m:ctrlPr>
                          <a:rPr lang="en-US" i="1">
                            <a:latin typeface="Cambria Math" panose="02040503050406030204" pitchFamily="18" charset="0"/>
                            <a:ea typeface="Cambria Math"/>
                          </a:rPr>
                        </m:ctrlPr>
                      </m:funcPr>
                      <m:fName>
                        <m:sSub>
                          <m:sSubPr>
                            <m:ctrlPr>
                              <a:rPr lang="en-US" i="1">
                                <a:latin typeface="Cambria Math" panose="02040503050406030204" pitchFamily="18" charset="0"/>
                                <a:ea typeface="Cambria Math"/>
                              </a:rPr>
                            </m:ctrlPr>
                          </m:sSubPr>
                          <m:e>
                            <m:r>
                              <m:rPr>
                                <m:sty m:val="p"/>
                              </m:rPr>
                              <a:rPr lang="en-US">
                                <a:latin typeface="Cambria Math"/>
                                <a:ea typeface="Cambria Math"/>
                              </a:rPr>
                              <m:t>log</m:t>
                            </m:r>
                          </m:e>
                          <m:sub>
                            <m:r>
                              <a:rPr lang="en-US" i="1">
                                <a:latin typeface="Cambria Math"/>
                                <a:ea typeface="Cambria Math"/>
                              </a:rPr>
                              <m:t>2</m:t>
                            </m:r>
                          </m:sub>
                        </m:sSub>
                      </m:fName>
                      <m:e>
                        <m:d>
                          <m:dPr>
                            <m:ctrlPr>
                              <a:rPr lang="en-US" i="1">
                                <a:latin typeface="Cambria Math" panose="02040503050406030204" pitchFamily="18" charset="0"/>
                                <a:ea typeface="Cambria Math"/>
                              </a:rPr>
                            </m:ctrlPr>
                          </m:dPr>
                          <m:e>
                            <m:r>
                              <a:rPr lang="en-US" i="1">
                                <a:latin typeface="Cambria Math"/>
                                <a:ea typeface="Cambria Math"/>
                              </a:rPr>
                              <m:t>1+</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a:rPr lang="en-US" i="1">
                                        <a:latin typeface="Cambria Math"/>
                                        <a:ea typeface="Cambria Math"/>
                                      </a:rPr>
                                      <m:t>𝑃</m:t>
                                    </m:r>
                                  </m:e>
                                  <m:sub>
                                    <m:r>
                                      <a:rPr lang="en-US" i="1">
                                        <a:latin typeface="Cambria Math"/>
                                        <a:ea typeface="Cambria Math"/>
                                      </a:rPr>
                                      <m:t>𝑆</m:t>
                                    </m:r>
                                  </m:sub>
                                </m:sSub>
                              </m:num>
                              <m:den>
                                <m:sSub>
                                  <m:sSubPr>
                                    <m:ctrlPr>
                                      <a:rPr lang="en-US" i="1">
                                        <a:latin typeface="Cambria Math" panose="02040503050406030204" pitchFamily="18" charset="0"/>
                                        <a:ea typeface="Cambria Math"/>
                                      </a:rPr>
                                    </m:ctrlPr>
                                  </m:sSubPr>
                                  <m:e>
                                    <m:r>
                                      <a:rPr lang="en-US" i="1">
                                        <a:latin typeface="Cambria Math"/>
                                        <a:ea typeface="Cambria Math"/>
                                      </a:rPr>
                                      <m:t>𝑃</m:t>
                                    </m:r>
                                  </m:e>
                                  <m:sub>
                                    <m:r>
                                      <a:rPr lang="en-US" i="1">
                                        <a:latin typeface="Cambria Math"/>
                                        <a:ea typeface="Cambria Math"/>
                                      </a:rPr>
                                      <m:t>𝑁</m:t>
                                    </m:r>
                                  </m:sub>
                                </m:sSub>
                              </m:den>
                            </m:f>
                          </m:e>
                        </m:d>
                      </m:e>
                    </m:func>
                  </m:oMath>
                </a14:m>
                <a:r>
                  <a:rPr lang="en-US" dirty="0" smtClean="0"/>
                  <a:t> in bps/Hz </a:t>
                </a:r>
              </a:p>
              <a:p>
                <a:pPr lvl="1"/>
                <a:r>
                  <a:rPr lang="en-US" dirty="0" smtClean="0"/>
                  <a:t>Higher value </a:t>
                </a:r>
                <a:r>
                  <a:rPr lang="en-US" dirty="0" smtClean="0">
                    <a:sym typeface="Wingdings" panose="05000000000000000000" pitchFamily="2" charset="2"/>
                  </a:rPr>
                  <a:t> </a:t>
                </a:r>
                <a:r>
                  <a:rPr lang="en-US" dirty="0" smtClean="0"/>
                  <a:t>many bits are getting transported for each Hertz of bandwidth</a:t>
                </a:r>
              </a:p>
              <a:p>
                <a:pPr lvl="2"/>
                <a:r>
                  <a:rPr lang="en-US" dirty="0" smtClean="0"/>
                  <a:t>Possible when a lot of power is available</a:t>
                </a:r>
              </a:p>
              <a:p>
                <a:pPr lvl="1"/>
                <a:r>
                  <a:rPr lang="en-US" dirty="0" smtClean="0"/>
                  <a:t>Low value </a:t>
                </a:r>
                <a:r>
                  <a:rPr lang="en-US" dirty="0" smtClean="0">
                    <a:sym typeface="Wingdings" panose="05000000000000000000" pitchFamily="2" charset="2"/>
                  </a:rPr>
                  <a:t> only a few bits are transported for each Hz of bandwidth</a:t>
                </a:r>
              </a:p>
              <a:p>
                <a:pPr lvl="2"/>
                <a:r>
                  <a:rPr lang="en-US" dirty="0" smtClean="0">
                    <a:sym typeface="Wingdings" panose="05000000000000000000" pitchFamily="2" charset="2"/>
                  </a:rPr>
                  <a:t>Possible when a lot of bandwidth is available</a:t>
                </a:r>
              </a:p>
              <a:p>
                <a:pPr lvl="1"/>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1812" y="1447800"/>
                <a:ext cx="4953000" cy="4724400"/>
              </a:xfrm>
              <a:blipFill>
                <a:blip r:embed="rId2"/>
                <a:stretch>
                  <a:fillRect l="-1107" t="-1419" r="-246"/>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5</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7212" y="1496306"/>
            <a:ext cx="6172200" cy="4627387"/>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7847012" y="1496306"/>
                <a:ext cx="2286000" cy="332494"/>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Ratio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m:t>
                    </m:r>
                  </m:oMath>
                </a14:m>
                <a:endParaRPr lang="en-IN" dirty="0"/>
              </a:p>
            </p:txBody>
          </p:sp>
        </mc:Choice>
        <mc:Fallback xmlns="">
          <p:sp>
            <p:nvSpPr>
              <p:cNvPr id="6" name="Rectangle 5"/>
              <p:cNvSpPr>
                <a:spLocks noRot="1" noChangeAspect="1" noMove="1" noResize="1" noEditPoints="1" noAdjustHandles="1" noChangeArrowheads="1" noChangeShapeType="1" noTextEdit="1"/>
              </p:cNvSpPr>
              <p:nvPr/>
            </p:nvSpPr>
            <p:spPr>
              <a:xfrm>
                <a:off x="7847012" y="1496306"/>
                <a:ext cx="2286000" cy="332494"/>
              </a:xfrm>
              <a:prstGeom prst="rect">
                <a:avLst/>
              </a:prstGeom>
              <a:blipFill>
                <a:blip r:embed="rId4"/>
                <a:stretch>
                  <a:fillRect t="-12281" b="-31579"/>
                </a:stretch>
              </a:blipFill>
              <a:ln>
                <a:miter lim="800000"/>
              </a:ln>
            </p:spPr>
            <p:txBody>
              <a:bodyPr/>
              <a:lstStyle/>
              <a:p>
                <a:r>
                  <a:rPr lang="en-IN">
                    <a:noFill/>
                  </a:rPr>
                  <a:t> </a:t>
                </a:r>
              </a:p>
            </p:txBody>
          </p:sp>
        </mc:Fallback>
      </mc:AlternateContent>
    </p:spTree>
    <p:extLst>
      <p:ext uri="{BB962C8B-B14F-4D97-AF65-F5344CB8AC3E}">
        <p14:creationId xmlns:p14="http://schemas.microsoft.com/office/powerpoint/2010/main" val="153283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a:t>
            </a:r>
            <a:r>
              <a:rPr lang="en-US" dirty="0" smtClean="0"/>
              <a:t>Equation (decibel scale)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Link equation in dB scale: multiplications and divisions turn into additions and subtractions</a:t>
                </a:r>
              </a:p>
              <a:p>
                <a:pPr lvl="1"/>
                <a:r>
                  <a:rPr lang="en-US" dirty="0" smtClean="0"/>
                  <a:t>All the values are in dB, including Receiver Figure of Merit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𝐺</m:t>
                        </m:r>
                      </m:e>
                      <m:sub>
                        <m:r>
                          <a:rPr lang="en-US" b="0" i="1" smtClean="0">
                            <a:latin typeface="Cambria Math"/>
                          </a:rPr>
                          <m:t>𝑅𝑋</m:t>
                        </m:r>
                      </m:sub>
                    </m:sSub>
                    <m:r>
                      <a:rPr lang="en-US" b="0" i="1" smtClean="0">
                        <a:latin typeface="Cambria Math"/>
                      </a:rPr>
                      <m:t>/</m:t>
                    </m:r>
                    <m:r>
                      <a:rPr lang="en-US" b="0" i="1" smtClean="0">
                        <a:latin typeface="Cambria Math"/>
                      </a:rPr>
                      <m:t>𝑇</m:t>
                    </m:r>
                    <m:r>
                      <a:rPr lang="en-US" b="0" i="1" smtClean="0">
                        <a:latin typeface="Cambria Math"/>
                      </a:rPr>
                      <m:t>)</m:t>
                    </m:r>
                  </m:oMath>
                </a14:m>
                <a:r>
                  <a:rPr lang="en-US" dirty="0" smtClean="0"/>
                  <a:t> which is a ratio that is evaluated in linear scale (using Noise Figure,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𝑇</m:t>
                        </m:r>
                      </m:e>
                      <m:sub>
                        <m:r>
                          <a:rPr lang="en-US" b="0" i="1" smtClean="0">
                            <a:latin typeface="Cambria Math"/>
                          </a:rPr>
                          <m:t>𝑒</m:t>
                        </m:r>
                      </m:sub>
                    </m:sSub>
                  </m:oMath>
                </a14:m>
                <a:r>
                  <a:rPr lang="en-US" dirty="0" smtClean="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𝑇</m:t>
                        </m:r>
                      </m:e>
                      <m:sub>
                        <m:r>
                          <a:rPr lang="en-US" b="0" i="1" smtClean="0">
                            <a:latin typeface="Cambria Math"/>
                          </a:rPr>
                          <m:t>𝑎</m:t>
                        </m:r>
                      </m:sub>
                    </m:sSub>
                  </m:oMath>
                </a14:m>
                <a:r>
                  <a:rPr lang="en-US" dirty="0" smtClean="0"/>
                  <a:t>) and converted in dB</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451" t="-1290" r="-78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50</a:t>
            </a:fld>
            <a:endParaRPr lang="en-US"/>
          </a:p>
        </p:txBody>
      </p:sp>
      <p:pic>
        <p:nvPicPr>
          <p:cNvPr id="133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6612" y="2514600"/>
            <a:ext cx="5486400" cy="3562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78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Antenna </a:t>
            </a:r>
            <a:r>
              <a:rPr lang="en-US" dirty="0" err="1" smtClean="0"/>
              <a:t>Beamwidth</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err="1" smtClean="0"/>
                  <a:t>Beamwidth</a:t>
                </a:r>
                <a:r>
                  <a:rPr lang="en-US" dirty="0" smtClean="0"/>
                  <a:t> of the antenna (3 dB) can be approximated as </a:t>
                </a:r>
                <a14:m>
                  <m:oMath xmlns:m="http://schemas.openxmlformats.org/officeDocument/2006/math">
                    <m:r>
                      <m:rPr>
                        <m:sty m:val="p"/>
                      </m:rPr>
                      <a:rPr lang="el-GR" b="0" i="1" smtClean="0">
                        <a:latin typeface="Cambria Math"/>
                        <a:ea typeface="Cambria Math"/>
                      </a:rPr>
                      <m:t>κ</m:t>
                    </m:r>
                    <m:r>
                      <a:rPr lang="el-GR" b="0" i="1" smtClean="0">
                        <a:latin typeface="Cambria Math"/>
                        <a:ea typeface="Cambria Math"/>
                      </a:rPr>
                      <m:t>×</m:t>
                    </m:r>
                    <m:f>
                      <m:fPr>
                        <m:ctrlPr>
                          <a:rPr lang="en-US" b="0" i="1" smtClean="0">
                            <a:latin typeface="Cambria Math" panose="02040503050406030204" pitchFamily="18" charset="0"/>
                          </a:rPr>
                        </m:ctrlPr>
                      </m:fPr>
                      <m:num>
                        <m:r>
                          <a:rPr lang="en-US" b="0" i="1" smtClean="0">
                            <a:latin typeface="Cambria Math"/>
                          </a:rPr>
                          <m:t>𝑐</m:t>
                        </m:r>
                      </m:num>
                      <m:den>
                        <m:r>
                          <a:rPr lang="en-US" b="0" i="1" smtClean="0">
                            <a:latin typeface="Cambria Math"/>
                          </a:rPr>
                          <m:t>𝑓</m:t>
                        </m:r>
                        <m:r>
                          <a:rPr lang="en-US" b="0" i="1" smtClean="0">
                            <a:latin typeface="Cambria Math"/>
                            <a:ea typeface="Cambria Math"/>
                          </a:rPr>
                          <m:t>×</m:t>
                        </m:r>
                        <m:r>
                          <a:rPr lang="en-US" b="0" i="1" smtClean="0">
                            <a:latin typeface="Cambria Math"/>
                            <a:ea typeface="Cambria Math"/>
                          </a:rPr>
                          <m:t>𝐷</m:t>
                        </m:r>
                      </m:den>
                    </m:f>
                  </m:oMath>
                </a14:m>
                <a:r>
                  <a:rPr lang="en-US" dirty="0" smtClean="0"/>
                  <a:t> , where</a:t>
                </a:r>
                <a14:m>
                  <m:oMath xmlns:m="http://schemas.openxmlformats.org/officeDocument/2006/math">
                    <m:r>
                      <m:rPr>
                        <m:sty m:val="p"/>
                      </m:rPr>
                      <a:rPr lang="el-GR" i="1">
                        <a:latin typeface="Cambria Math"/>
                        <a:ea typeface="Cambria Math"/>
                      </a:rPr>
                      <m:t>κ</m:t>
                    </m:r>
                  </m:oMath>
                </a14:m>
                <a:r>
                  <a:rPr lang="en-US" dirty="0" smtClean="0"/>
                  <a:t> is a constant that depends on the antenna shape. For parabolic antenna, </a:t>
                </a:r>
                <a14:m>
                  <m:oMath xmlns:m="http://schemas.openxmlformats.org/officeDocument/2006/math">
                    <m:r>
                      <m:rPr>
                        <m:sty m:val="p"/>
                      </m:rPr>
                      <a:rPr lang="el-GR" i="1">
                        <a:latin typeface="Cambria Math"/>
                        <a:ea typeface="Cambria Math"/>
                      </a:rPr>
                      <m:t>κ</m:t>
                    </m:r>
                  </m:oMath>
                </a14:m>
                <a:r>
                  <a:rPr lang="en-US" dirty="0" smtClean="0"/>
                  <a:t> is usually taken as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a:rPr>
                          <m:t>70</m:t>
                        </m:r>
                      </m:e>
                      <m:sup>
                        <m:r>
                          <a:rPr lang="en-US" b="0" i="1" smtClean="0">
                            <a:latin typeface="Cambria Math"/>
                          </a:rPr>
                          <m:t>𝑜</m:t>
                        </m:r>
                      </m:sup>
                    </m:sSup>
                  </m:oMath>
                </a14:m>
                <a:endParaRPr lang="en-US" dirty="0" smtClean="0"/>
              </a:p>
              <a:p>
                <a:r>
                  <a:rPr lang="en-US" dirty="0" smtClean="0"/>
                  <a:t>See</a:t>
                </a:r>
              </a:p>
              <a:p>
                <a:pPr lvl="1"/>
                <a:r>
                  <a:rPr lang="en-US" dirty="0">
                    <a:hlinkClick r:id="rId2"/>
                  </a:rPr>
                  <a:t>http://www.phys.hawaii.edu/~</a:t>
                </a:r>
                <a:r>
                  <a:rPr lang="en-US" dirty="0" smtClean="0">
                    <a:hlinkClick r:id="rId2"/>
                  </a:rPr>
                  <a:t>anita/new/papers/militaryHandbook/antennas.pdf</a:t>
                </a:r>
                <a:endParaRPr lang="en-US" dirty="0" smtClean="0"/>
              </a:p>
              <a:p>
                <a:pPr lvl="1"/>
                <a:r>
                  <a:rPr lang="en-US" dirty="0">
                    <a:hlinkClick r:id="rId3"/>
                  </a:rPr>
                  <a:t>https://</a:t>
                </a:r>
                <a:r>
                  <a:rPr lang="en-US" dirty="0" smtClean="0">
                    <a:hlinkClick r:id="rId3"/>
                  </a:rPr>
                  <a:t>en.wikipedia.org/wiki/Parabolic_antenna</a:t>
                </a:r>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451" t="-5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51</a:t>
            </a:fld>
            <a:endParaRPr lang="en-US"/>
          </a:p>
        </p:txBody>
      </p:sp>
    </p:spTree>
    <p:extLst>
      <p:ext uri="{BB962C8B-B14F-4D97-AF65-F5344CB8AC3E}">
        <p14:creationId xmlns:p14="http://schemas.microsoft.com/office/powerpoint/2010/main" val="45796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Flux Density and Path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For an isotropic antenna, the portion of transmit power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𝑇𝑋</m:t>
                        </m:r>
                      </m:sub>
                    </m:sSub>
                  </m:oMath>
                </a14:m>
                <a:r>
                  <a:rPr lang="en-US" dirty="0" smtClean="0"/>
                  <a:t> radiated per unit solid angle is given as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𝑇</m:t>
                            </m:r>
                          </m:sub>
                        </m:sSub>
                      </m:num>
                      <m:den>
                        <m:r>
                          <a:rPr lang="en-US" b="0" i="1" smtClean="0">
                            <a:latin typeface="Cambria Math"/>
                          </a:rPr>
                          <m:t>4</m:t>
                        </m:r>
                        <m:r>
                          <a:rPr lang="en-US" b="0" i="1" smtClean="0">
                            <a:latin typeface="Cambria Math"/>
                            <a:ea typeface="Cambria Math"/>
                          </a:rPr>
                          <m:t>𝜋</m:t>
                        </m:r>
                      </m:den>
                    </m:f>
                  </m:oMath>
                </a14:m>
                <a:endParaRPr lang="en-US" dirty="0" smtClean="0"/>
              </a:p>
              <a:p>
                <a:r>
                  <a:rPr lang="en-US" dirty="0" smtClean="0"/>
                  <a:t>For an actual antenna with a gain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𝐺</m:t>
                        </m:r>
                      </m:e>
                      <m:sub>
                        <m:r>
                          <a:rPr lang="en-US" b="0" i="1" smtClean="0">
                            <a:latin typeface="Cambria Math"/>
                          </a:rPr>
                          <m:t>𝑇𝑋</m:t>
                        </m:r>
                      </m:sub>
                    </m:sSub>
                  </m:oMath>
                </a14:m>
                <a:r>
                  <a:rPr lang="en-US" dirty="0" smtClean="0"/>
                  <a:t>, the power per unit angle is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𝑃</m:t>
                            </m:r>
                          </m:e>
                          <m:sub>
                            <m:r>
                              <a:rPr lang="en-US" i="1">
                                <a:latin typeface="Cambria Math"/>
                              </a:rPr>
                              <m:t>𝑇</m:t>
                            </m:r>
                          </m:sub>
                        </m:sSub>
                        <m:sSub>
                          <m:sSubPr>
                            <m:ctrlPr>
                              <a:rPr lang="en-US" b="0" i="1" smtClean="0">
                                <a:latin typeface="Cambria Math" panose="02040503050406030204" pitchFamily="18" charset="0"/>
                              </a:rPr>
                            </m:ctrlPr>
                          </m:sSubPr>
                          <m:e>
                            <m:r>
                              <a:rPr lang="en-US" b="0" i="1" smtClean="0">
                                <a:latin typeface="Cambria Math"/>
                              </a:rPr>
                              <m:t>𝐺</m:t>
                            </m:r>
                          </m:e>
                          <m:sub>
                            <m:r>
                              <a:rPr lang="en-US" b="0" i="1" smtClean="0">
                                <a:latin typeface="Cambria Math"/>
                              </a:rPr>
                              <m:t>𝑇</m:t>
                            </m:r>
                          </m:sub>
                        </m:sSub>
                      </m:num>
                      <m:den>
                        <m:r>
                          <a:rPr lang="en-US" i="1">
                            <a:latin typeface="Cambria Math"/>
                          </a:rPr>
                          <m:t>4</m:t>
                        </m:r>
                        <m:r>
                          <a:rPr lang="en-US" i="1">
                            <a:latin typeface="Cambria Math"/>
                            <a:ea typeface="Cambria Math"/>
                          </a:rPr>
                          <m:t>𝜋</m:t>
                        </m:r>
                      </m:den>
                    </m:f>
                  </m:oMath>
                </a14:m>
                <a:endParaRPr lang="en-US" dirty="0" smtClean="0"/>
              </a:p>
              <a:p>
                <a:r>
                  <a:rPr lang="en-US" dirty="0" smtClean="0"/>
                  <a:t>A receiving antenna with an aperture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𝐴</m:t>
                        </m:r>
                      </m:e>
                      <m:sub>
                        <m:r>
                          <a:rPr lang="en-US" b="0" i="1" smtClean="0">
                            <a:latin typeface="Cambria Math"/>
                          </a:rPr>
                          <m:t>𝑅𝑋</m:t>
                        </m:r>
                      </m:sub>
                    </m:sSub>
                  </m:oMath>
                </a14:m>
                <a:r>
                  <a:rPr lang="en-US" dirty="0" smtClean="0"/>
                  <a:t> at a distance of </a:t>
                </a:r>
                <a14:m>
                  <m:oMath xmlns:m="http://schemas.openxmlformats.org/officeDocument/2006/math">
                    <m:r>
                      <a:rPr lang="en-US" b="0" i="1" smtClean="0">
                        <a:latin typeface="Cambria Math"/>
                      </a:rPr>
                      <m:t>𝑑</m:t>
                    </m:r>
                  </m:oMath>
                </a14:m>
                <a:r>
                  <a:rPr lang="en-US" dirty="0" smtClean="0"/>
                  <a:t> from the transmit antenna subtends a solid angle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𝐴</m:t>
                        </m:r>
                      </m:e>
                      <m:sub>
                        <m:r>
                          <a:rPr lang="en-US" b="0" i="1" smtClean="0">
                            <a:latin typeface="Cambria Math"/>
                          </a:rPr>
                          <m:t>𝑅𝑋</m:t>
                        </m:r>
                      </m:sub>
                    </m:sSub>
                    <m:r>
                      <a:rPr lang="en-US" b="0" i="1" smtClean="0">
                        <a:latin typeface="Cambria Math"/>
                      </a:rPr>
                      <m:t>/</m:t>
                    </m:r>
                    <m:sSup>
                      <m:sSupPr>
                        <m:ctrlPr>
                          <a:rPr lang="en-US" b="0" i="1" smtClean="0">
                            <a:latin typeface="Cambria Math" panose="02040503050406030204" pitchFamily="18" charset="0"/>
                          </a:rPr>
                        </m:ctrlPr>
                      </m:sSupPr>
                      <m:e>
                        <m:r>
                          <a:rPr lang="en-US" b="0" i="1" smtClean="0">
                            <a:latin typeface="Cambria Math"/>
                          </a:rPr>
                          <m:t>𝑑</m:t>
                        </m:r>
                      </m:e>
                      <m:sup>
                        <m:r>
                          <a:rPr lang="en-US" b="0" i="1" smtClean="0">
                            <a:latin typeface="Cambria Math"/>
                          </a:rPr>
                          <m:t>2</m:t>
                        </m:r>
                      </m:sup>
                    </m:sSup>
                  </m:oMath>
                </a14:m>
                <a:r>
                  <a:rPr lang="en-US" dirty="0" smtClean="0"/>
                  <a:t> at the transmitter</a:t>
                </a:r>
              </a:p>
              <a:p>
                <a:r>
                  <a:rPr lang="en-US" dirty="0" smtClean="0"/>
                  <a:t>Thus, it receives a power of</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𝑃</m:t>
                            </m:r>
                          </m:e>
                          <m:sub>
                            <m:r>
                              <a:rPr lang="en-US" i="1">
                                <a:latin typeface="Cambria Math"/>
                              </a:rPr>
                              <m:t>𝑇</m:t>
                            </m:r>
                          </m:sub>
                        </m:sSub>
                        <m:sSub>
                          <m:sSubPr>
                            <m:ctrlPr>
                              <a:rPr lang="en-US" i="1">
                                <a:latin typeface="Cambria Math" panose="02040503050406030204" pitchFamily="18" charset="0"/>
                              </a:rPr>
                            </m:ctrlPr>
                          </m:sSubPr>
                          <m:e>
                            <m:r>
                              <a:rPr lang="en-US" i="1">
                                <a:latin typeface="Cambria Math"/>
                              </a:rPr>
                              <m:t>𝐺</m:t>
                            </m:r>
                          </m:e>
                          <m:sub>
                            <m:r>
                              <a:rPr lang="en-US" i="1">
                                <a:latin typeface="Cambria Math"/>
                              </a:rPr>
                              <m:t>𝑇</m:t>
                            </m:r>
                          </m:sub>
                        </m:sSub>
                      </m:num>
                      <m:den>
                        <m:r>
                          <a:rPr lang="en-US" i="1">
                            <a:latin typeface="Cambria Math"/>
                          </a:rPr>
                          <m:t>4</m:t>
                        </m:r>
                        <m:r>
                          <a:rPr lang="en-US" i="1">
                            <a:latin typeface="Cambria Math"/>
                            <a:ea typeface="Cambria Math"/>
                          </a:rPr>
                          <m:t>𝜋</m:t>
                        </m:r>
                        <m:sSup>
                          <m:sSupPr>
                            <m:ctrlPr>
                              <a:rPr lang="en-US" b="0" i="1" smtClean="0">
                                <a:latin typeface="Cambria Math" panose="02040503050406030204" pitchFamily="18" charset="0"/>
                                <a:ea typeface="Cambria Math"/>
                              </a:rPr>
                            </m:ctrlPr>
                          </m:sSupPr>
                          <m:e>
                            <m:r>
                              <a:rPr lang="en-US" b="0" i="1" smtClean="0">
                                <a:latin typeface="Cambria Math"/>
                                <a:ea typeface="Cambria Math"/>
                              </a:rPr>
                              <m:t>𝑑</m:t>
                            </m:r>
                          </m:e>
                          <m:sup>
                            <m:r>
                              <a:rPr lang="en-US" b="0" i="1" smtClean="0">
                                <a:latin typeface="Cambria Math"/>
                                <a:ea typeface="Cambria Math"/>
                              </a:rPr>
                              <m:t>2</m:t>
                            </m:r>
                          </m:sup>
                        </m:sSup>
                      </m:den>
                    </m:f>
                    <m:r>
                      <a:rPr lang="en-US" i="1" smtClean="0">
                        <a:latin typeface="Cambria Math"/>
                        <a:ea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𝐴</m:t>
                        </m:r>
                      </m:e>
                      <m:sub>
                        <m:r>
                          <a:rPr lang="en-US" b="0" i="1" smtClean="0">
                            <a:latin typeface="Cambria Math"/>
                            <a:ea typeface="Cambria Math"/>
                          </a:rPr>
                          <m:t>𝑅</m:t>
                        </m:r>
                      </m:sub>
                    </m:sSub>
                    <m:r>
                      <a:rPr lang="en-US" b="0" i="0" smtClean="0">
                        <a:latin typeface="Cambria Math"/>
                        <a:ea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𝑃</m:t>
                            </m:r>
                          </m:e>
                          <m:sub>
                            <m:r>
                              <a:rPr lang="en-US" i="1">
                                <a:latin typeface="Cambria Math"/>
                              </a:rPr>
                              <m:t>𝑇</m:t>
                            </m:r>
                          </m:sub>
                        </m:sSub>
                        <m:sSub>
                          <m:sSubPr>
                            <m:ctrlPr>
                              <a:rPr lang="en-US" i="1">
                                <a:latin typeface="Cambria Math" panose="02040503050406030204" pitchFamily="18" charset="0"/>
                              </a:rPr>
                            </m:ctrlPr>
                          </m:sSubPr>
                          <m:e>
                            <m:r>
                              <a:rPr lang="en-US" i="1">
                                <a:latin typeface="Cambria Math"/>
                              </a:rPr>
                              <m:t>𝐺</m:t>
                            </m:r>
                          </m:e>
                          <m:sub>
                            <m:r>
                              <a:rPr lang="en-US" i="1">
                                <a:latin typeface="Cambria Math"/>
                              </a:rPr>
                              <m:t>𝑇</m:t>
                            </m:r>
                          </m:sub>
                        </m:sSub>
                      </m:num>
                      <m:den>
                        <m:r>
                          <a:rPr lang="en-US" i="1">
                            <a:latin typeface="Cambria Math"/>
                          </a:rPr>
                          <m:t>4</m:t>
                        </m:r>
                        <m:r>
                          <a:rPr lang="en-US" i="1">
                            <a:latin typeface="Cambria Math"/>
                            <a:ea typeface="Cambria Math"/>
                          </a:rPr>
                          <m:t>𝜋</m:t>
                        </m:r>
                        <m:sSup>
                          <m:sSupPr>
                            <m:ctrlPr>
                              <a:rPr lang="en-US" i="1">
                                <a:latin typeface="Cambria Math" panose="02040503050406030204" pitchFamily="18" charset="0"/>
                                <a:ea typeface="Cambria Math"/>
                              </a:rPr>
                            </m:ctrlPr>
                          </m:sSupPr>
                          <m:e>
                            <m:r>
                              <a:rPr lang="en-US" i="1">
                                <a:latin typeface="Cambria Math"/>
                                <a:ea typeface="Cambria Math"/>
                              </a:rPr>
                              <m:t>𝑑</m:t>
                            </m:r>
                          </m:e>
                          <m:sup>
                            <m:r>
                              <a:rPr lang="en-US" i="1">
                                <a:latin typeface="Cambria Math"/>
                                <a:ea typeface="Cambria Math"/>
                              </a:rPr>
                              <m:t>2</m:t>
                            </m:r>
                          </m:sup>
                        </m:sSup>
                      </m:den>
                    </m:f>
                    <m:r>
                      <a:rPr lang="en-US" i="1" smtClean="0">
                        <a:latin typeface="Cambria Math"/>
                        <a:ea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𝐺</m:t>
                            </m:r>
                          </m:e>
                          <m:sub>
                            <m:r>
                              <a:rPr lang="en-US" b="0" i="1" smtClean="0">
                                <a:latin typeface="Cambria Math"/>
                                <a:ea typeface="Cambria Math"/>
                              </a:rPr>
                              <m:t>𝑅</m:t>
                            </m:r>
                          </m:sub>
                        </m:sSub>
                      </m:num>
                      <m:den>
                        <m:f>
                          <m:fPr>
                            <m:ctrlPr>
                              <a:rPr lang="en-US" b="0" i="1" smtClean="0">
                                <a:latin typeface="Cambria Math" panose="02040503050406030204" pitchFamily="18" charset="0"/>
                                <a:ea typeface="Cambria Math"/>
                              </a:rPr>
                            </m:ctrlPr>
                          </m:fPr>
                          <m:num>
                            <m:r>
                              <a:rPr lang="en-US" b="0" i="1" smtClean="0">
                                <a:latin typeface="Cambria Math"/>
                                <a:ea typeface="Cambria Math"/>
                              </a:rPr>
                              <m:t>4</m:t>
                            </m:r>
                            <m:r>
                              <a:rPr lang="en-US" b="0" i="1" smtClean="0">
                                <a:latin typeface="Cambria Math"/>
                                <a:ea typeface="Cambria Math"/>
                              </a:rPr>
                              <m:t>𝜋</m:t>
                            </m:r>
                          </m:num>
                          <m:den>
                            <m:sSup>
                              <m:sSupPr>
                                <m:ctrlPr>
                                  <a:rPr lang="en-US" b="0" i="1" smtClean="0">
                                    <a:latin typeface="Cambria Math" panose="02040503050406030204" pitchFamily="18" charset="0"/>
                                    <a:ea typeface="Cambria Math"/>
                                  </a:rPr>
                                </m:ctrlPr>
                              </m:sSupPr>
                              <m:e>
                                <m:r>
                                  <a:rPr lang="en-US" b="0" i="1" smtClean="0">
                                    <a:latin typeface="Cambria Math"/>
                                    <a:ea typeface="Cambria Math"/>
                                  </a:rPr>
                                  <m:t>𝜆</m:t>
                                </m:r>
                              </m:e>
                              <m:sup>
                                <m:r>
                                  <a:rPr lang="en-US" b="0" i="1" smtClean="0">
                                    <a:latin typeface="Cambria Math"/>
                                    <a:ea typeface="Cambria Math"/>
                                  </a:rPr>
                                  <m:t>2</m:t>
                                </m:r>
                              </m:sup>
                            </m:sSup>
                          </m:den>
                        </m:f>
                      </m:den>
                    </m:f>
                  </m:oMath>
                </a14:m>
                <a:endParaRPr lang="en-US" dirty="0" smtClean="0"/>
              </a:p>
              <a:p>
                <a:r>
                  <a:rPr lang="en-US" dirty="0" smtClean="0"/>
                  <a:t>Ratio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𝑃</m:t>
                            </m:r>
                          </m:e>
                          <m:sub>
                            <m:r>
                              <a:rPr lang="en-US" i="1">
                                <a:latin typeface="Cambria Math"/>
                              </a:rPr>
                              <m:t>𝑇</m:t>
                            </m:r>
                          </m:sub>
                        </m:sSub>
                        <m:sSub>
                          <m:sSubPr>
                            <m:ctrlPr>
                              <a:rPr lang="en-US" i="1">
                                <a:latin typeface="Cambria Math" panose="02040503050406030204" pitchFamily="18" charset="0"/>
                              </a:rPr>
                            </m:ctrlPr>
                          </m:sSubPr>
                          <m:e>
                            <m:r>
                              <a:rPr lang="en-US" i="1">
                                <a:latin typeface="Cambria Math"/>
                              </a:rPr>
                              <m:t>𝐺</m:t>
                            </m:r>
                          </m:e>
                          <m:sub>
                            <m:r>
                              <a:rPr lang="en-US" i="1">
                                <a:latin typeface="Cambria Math"/>
                              </a:rPr>
                              <m:t>𝑇</m:t>
                            </m:r>
                          </m:sub>
                        </m:sSub>
                      </m:num>
                      <m:den>
                        <m:r>
                          <a:rPr lang="en-US" i="1">
                            <a:latin typeface="Cambria Math"/>
                          </a:rPr>
                          <m:t>4</m:t>
                        </m:r>
                        <m:r>
                          <a:rPr lang="en-US" i="1">
                            <a:latin typeface="Cambria Math"/>
                            <a:ea typeface="Cambria Math"/>
                          </a:rPr>
                          <m:t>𝜋</m:t>
                        </m:r>
                        <m:sSup>
                          <m:sSupPr>
                            <m:ctrlPr>
                              <a:rPr lang="en-US" i="1">
                                <a:latin typeface="Cambria Math" panose="02040503050406030204" pitchFamily="18" charset="0"/>
                                <a:ea typeface="Cambria Math"/>
                              </a:rPr>
                            </m:ctrlPr>
                          </m:sSupPr>
                          <m:e>
                            <m:r>
                              <a:rPr lang="en-US" i="1">
                                <a:latin typeface="Cambria Math"/>
                                <a:ea typeface="Cambria Math"/>
                              </a:rPr>
                              <m:t>𝑑</m:t>
                            </m:r>
                          </m:e>
                          <m:sup>
                            <m:r>
                              <a:rPr lang="en-US" i="1">
                                <a:latin typeface="Cambria Math"/>
                                <a:ea typeface="Cambria Math"/>
                              </a:rPr>
                              <m:t>2</m:t>
                            </m:r>
                          </m:sup>
                        </m:sSup>
                      </m:den>
                    </m:f>
                  </m:oMath>
                </a14:m>
                <a:r>
                  <a:rPr lang="en-US" dirty="0" smtClean="0"/>
                  <a:t> is called the power flux density </a:t>
                </a:r>
                <a14:m>
                  <m:oMath xmlns:m="http://schemas.openxmlformats.org/officeDocument/2006/math">
                    <m:r>
                      <m:rPr>
                        <m:sty m:val="p"/>
                      </m:rPr>
                      <a:rPr lang="el-GR" i="1" smtClean="0">
                        <a:latin typeface="Cambria Math"/>
                        <a:ea typeface="Cambria Math"/>
                      </a:rPr>
                      <m:t>Φ</m:t>
                    </m:r>
                  </m:oMath>
                </a14:m>
                <a:r>
                  <a:rPr lang="en-US" dirty="0" smtClean="0"/>
                  <a:t> in Watts/</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a:rPr>
                          <m:t>𝑚</m:t>
                        </m:r>
                      </m:e>
                      <m:sup>
                        <m:r>
                          <a:rPr lang="en-US" i="1" dirty="0" smtClean="0">
                            <a:latin typeface="Cambria Math"/>
                          </a:rPr>
                          <m:t>2</m:t>
                        </m:r>
                      </m:sup>
                    </m:sSup>
                  </m:oMath>
                </a14:m>
                <a:r>
                  <a:rPr lang="en-US" dirty="0" smtClean="0"/>
                  <a:t> </a:t>
                </a:r>
              </a:p>
              <a:p>
                <a:r>
                  <a:rPr lang="en-US" dirty="0" smtClean="0"/>
                  <a:t>Ratio </a:t>
                </a:r>
                <a14:m>
                  <m:oMath xmlns:m="http://schemas.openxmlformats.org/officeDocument/2006/math">
                    <m:sSup>
                      <m:sSupPr>
                        <m:ctrlPr>
                          <a:rPr lang="en-US" b="0" i="1" smtClean="0">
                            <a:latin typeface="Cambria Math" panose="02040503050406030204" pitchFamily="18" charset="0"/>
                          </a:rPr>
                        </m:ctrlPr>
                      </m:sSupPr>
                      <m:e>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a:rPr>
                                  <m:t>4</m:t>
                                </m:r>
                                <m:r>
                                  <a:rPr lang="en-US" b="0" i="1" smtClean="0">
                                    <a:latin typeface="Cambria Math"/>
                                    <a:ea typeface="Cambria Math"/>
                                  </a:rPr>
                                  <m:t>𝜋</m:t>
                                </m:r>
                                <m:r>
                                  <a:rPr lang="en-US" b="0" i="1" smtClean="0">
                                    <a:latin typeface="Cambria Math"/>
                                    <a:ea typeface="Cambria Math"/>
                                  </a:rPr>
                                  <m:t>𝑑</m:t>
                                </m:r>
                              </m:num>
                              <m:den>
                                <m:r>
                                  <a:rPr lang="en-US" i="1" smtClean="0">
                                    <a:latin typeface="Cambria Math"/>
                                    <a:ea typeface="Cambria Math"/>
                                  </a:rPr>
                                  <m:t>𝜆</m:t>
                                </m:r>
                              </m:den>
                            </m:f>
                          </m:e>
                        </m:d>
                      </m:e>
                      <m:sup>
                        <m:r>
                          <a:rPr lang="en-US" b="0" i="1" smtClean="0">
                            <a:latin typeface="Cambria Math"/>
                          </a:rPr>
                          <m:t>2</m:t>
                        </m:r>
                      </m:sup>
                    </m:sSup>
                  </m:oMath>
                </a14:m>
                <a:r>
                  <a:rPr lang="en-US" dirty="0" smtClean="0"/>
                  <a:t> is called the path loss and it is the ratio  of the received to transmit powers for </a:t>
                </a:r>
                <a:r>
                  <a:rPr lang="en-US" dirty="0" err="1" smtClean="0"/>
                  <a:t>isotripic</a:t>
                </a:r>
                <a:r>
                  <a:rPr lang="en-US" dirty="0" smtClean="0"/>
                  <a:t> antennas at the transmitter and the receiver</a:t>
                </a:r>
              </a:p>
              <a:p>
                <a:pPr lvl="1"/>
                <a:r>
                  <a:rPr lang="en-US" dirty="0" smtClean="0"/>
                  <a:t>Additional losses: atmospheric losses, </a:t>
                </a:r>
                <a:r>
                  <a:rPr lang="en-US" dirty="0" err="1" smtClean="0"/>
                  <a:t>depointing</a:t>
                </a:r>
                <a:r>
                  <a:rPr lang="en-US" dirty="0" smtClean="0"/>
                  <a:t> losses, </a:t>
                </a:r>
                <a:r>
                  <a:rPr lang="en-US" dirty="0" err="1" smtClean="0"/>
                  <a:t>tx</a:t>
                </a:r>
                <a:r>
                  <a:rPr lang="en-US" dirty="0" smtClean="0"/>
                  <a:t>/</a:t>
                </a:r>
                <a:r>
                  <a:rPr lang="en-US" dirty="0" err="1" smtClean="0"/>
                  <a:t>rx</a:t>
                </a:r>
                <a:r>
                  <a:rPr lang="en-US" dirty="0" smtClean="0"/>
                  <a:t> hardware losses, and </a:t>
                </a:r>
                <a:r>
                  <a:rPr lang="en-US" smtClean="0"/>
                  <a:t>polarization mismatch losses (see section 5.4.4)</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451" t="-1806" r="-39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52</a:t>
            </a:fld>
            <a:endParaRPr lang="en-US"/>
          </a:p>
        </p:txBody>
      </p:sp>
    </p:spTree>
    <p:extLst>
      <p:ext uri="{BB962C8B-B14F-4D97-AF65-F5344CB8AC3E}">
        <p14:creationId xmlns:p14="http://schemas.microsoft.com/office/powerpoint/2010/main" val="6762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Technological Roadmap by Facebook</a:t>
            </a:r>
            <a:endParaRPr lang="en-US" dirty="0"/>
          </a:p>
        </p:txBody>
      </p:sp>
      <p:sp>
        <p:nvSpPr>
          <p:cNvPr id="3" name="Content Placeholder 2"/>
          <p:cNvSpPr>
            <a:spLocks noGrp="1"/>
          </p:cNvSpPr>
          <p:nvPr>
            <p:ph idx="1"/>
          </p:nvPr>
        </p:nvSpPr>
        <p:spPr/>
        <p:txBody>
          <a:bodyPr/>
          <a:lstStyle/>
          <a:p>
            <a:r>
              <a:rPr lang="en-US" dirty="0"/>
              <a:t>https://fbcdn-dragon-a.akamaihd.net/hphotos-ak-ash3/t39.2365-6/851574_611544752265540_1262758947_n.pdf</a:t>
            </a:r>
          </a:p>
        </p:txBody>
      </p:sp>
      <p:sp>
        <p:nvSpPr>
          <p:cNvPr id="4" name="Slide Number Placeholder 3"/>
          <p:cNvSpPr>
            <a:spLocks noGrp="1"/>
          </p:cNvSpPr>
          <p:nvPr>
            <p:ph type="sldNum" sz="quarter" idx="12"/>
          </p:nvPr>
        </p:nvSpPr>
        <p:spPr/>
        <p:txBody>
          <a:bodyPr/>
          <a:lstStyle/>
          <a:p>
            <a:fld id="{25BA54BD-C84D-46CE-8B72-31BFB26ABA43}" type="slidenum">
              <a:rPr lang="en-US" smtClean="0"/>
              <a:t>53</a:t>
            </a:fld>
            <a:endParaRPr lang="en-US"/>
          </a:p>
        </p:txBody>
      </p:sp>
    </p:spTree>
    <p:extLst>
      <p:ext uri="{BB962C8B-B14F-4D97-AF65-F5344CB8AC3E}">
        <p14:creationId xmlns:p14="http://schemas.microsoft.com/office/powerpoint/2010/main" val="3237223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that Increase the Noise Floor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There are multiple sources of interference in addition to the AWGN</a:t>
                </a:r>
              </a:p>
              <a:p>
                <a:r>
                  <a:rPr lang="en-US" dirty="0" smtClean="0"/>
                  <a:t>These all impairments add together in the received signal. How to account for this?</a:t>
                </a:r>
              </a:p>
              <a:p>
                <a:endParaRPr lang="en-US" dirty="0"/>
              </a:p>
              <a:p>
                <a:r>
                  <a:rPr lang="en-US" dirty="0" smtClean="0"/>
                  <a:t>A theorem from statistics:</a:t>
                </a:r>
              </a:p>
              <a:p>
                <a:pPr lvl="1"/>
                <a:r>
                  <a:rPr lang="en-US" dirty="0" smtClean="0"/>
                  <a:t>If </a:t>
                </a:r>
                <a14:m>
                  <m:oMath xmlns:m="http://schemas.openxmlformats.org/officeDocument/2006/math">
                    <m:r>
                      <a:rPr lang="en-US" b="0" i="1" smtClean="0">
                        <a:latin typeface="Cambria Math"/>
                      </a:rPr>
                      <m:t>𝑁</m:t>
                    </m:r>
                  </m:oMath>
                </a14:m>
                <a:r>
                  <a:rPr lang="en-US" dirty="0" smtClean="0"/>
                  <a:t> different random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𝑛</m:t>
                        </m:r>
                      </m:sub>
                    </m:sSub>
                  </m:oMath>
                </a14:m>
                <a:r>
                  <a:rPr lang="en-US" dirty="0" smtClean="0"/>
                  <a:t>, where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a:rPr>
                          <m:t>𝑛</m:t>
                        </m:r>
                      </m:e>
                      <m:sup>
                        <m:r>
                          <a:rPr lang="en-US" b="0" i="1" smtClean="0">
                            <a:latin typeface="Cambria Math"/>
                          </a:rPr>
                          <m:t>𝑡h</m:t>
                        </m:r>
                      </m:sup>
                    </m:sSup>
                  </m:oMath>
                </a14:m>
                <a:r>
                  <a:rPr lang="en-US" dirty="0" smtClean="0"/>
                  <a:t> variable has a variance of </a:t>
                </a:r>
                <a14:m>
                  <m:oMath xmlns:m="http://schemas.openxmlformats.org/officeDocument/2006/math">
                    <m:sSubSup>
                      <m:sSubSupPr>
                        <m:ctrlPr>
                          <a:rPr lang="en-US" b="0" i="1" smtClean="0">
                            <a:latin typeface="Cambria Math" panose="02040503050406030204" pitchFamily="18" charset="0"/>
                            <a:ea typeface="Cambria Math"/>
                          </a:rPr>
                        </m:ctrlPr>
                      </m:sSubSupPr>
                      <m:e>
                        <m:r>
                          <a:rPr lang="en-US" i="1" smtClean="0">
                            <a:latin typeface="Cambria Math"/>
                            <a:ea typeface="Cambria Math"/>
                          </a:rPr>
                          <m:t>𝜎</m:t>
                        </m:r>
                      </m:e>
                      <m:sub>
                        <m:r>
                          <a:rPr lang="en-US" b="0" i="1" smtClean="0">
                            <a:latin typeface="Cambria Math"/>
                            <a:ea typeface="Cambria Math"/>
                          </a:rPr>
                          <m:t>𝑛</m:t>
                        </m:r>
                      </m:sub>
                      <m:sup>
                        <m:r>
                          <a:rPr lang="en-US" b="0" i="1" smtClean="0">
                            <a:latin typeface="Cambria Math"/>
                            <a:ea typeface="Cambria Math"/>
                          </a:rPr>
                          <m:t>2</m:t>
                        </m:r>
                      </m:sup>
                    </m:sSubSup>
                  </m:oMath>
                </a14:m>
                <a:r>
                  <a:rPr lang="en-US" dirty="0" smtClean="0"/>
                  <a:t>, are added, the sum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a:rPr>
                          <m:t>𝑛</m:t>
                        </m:r>
                        <m:r>
                          <a:rPr lang="en-US" b="0" i="1" smtClean="0">
                            <a:latin typeface="Cambria Math"/>
                          </a:rPr>
                          <m:t>=1</m:t>
                        </m:r>
                      </m:sub>
                      <m:sup>
                        <m:r>
                          <a:rPr lang="en-US" b="0" i="1" smtClean="0">
                            <a:latin typeface="Cambria Math"/>
                          </a:rPr>
                          <m:t>𝑁</m:t>
                        </m:r>
                      </m:sup>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𝑛</m:t>
                            </m:r>
                          </m:sub>
                        </m:sSub>
                      </m:e>
                    </m:nary>
                  </m:oMath>
                </a14:m>
                <a:r>
                  <a:rPr lang="en-US" dirty="0" smtClean="0"/>
                  <a:t> has a variance of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a:rPr>
                          <m:t>𝑛</m:t>
                        </m:r>
                        <m:r>
                          <a:rPr lang="en-US" i="1">
                            <a:latin typeface="Cambria Math"/>
                          </a:rPr>
                          <m:t>=1</m:t>
                        </m:r>
                      </m:sub>
                      <m:sup>
                        <m:r>
                          <a:rPr lang="en-US" i="1">
                            <a:latin typeface="Cambria Math"/>
                          </a:rPr>
                          <m:t>𝑁</m:t>
                        </m:r>
                      </m:sup>
                      <m:e>
                        <m:sSubSup>
                          <m:sSubSupPr>
                            <m:ctrlPr>
                              <a:rPr lang="en-US" b="0" i="1" smtClean="0">
                                <a:latin typeface="Cambria Math" panose="02040503050406030204" pitchFamily="18" charset="0"/>
                              </a:rPr>
                            </m:ctrlPr>
                          </m:sSubSupPr>
                          <m:e>
                            <m:r>
                              <a:rPr lang="en-US" b="0" i="1" smtClean="0">
                                <a:latin typeface="Cambria Math"/>
                                <a:ea typeface="Cambria Math"/>
                              </a:rPr>
                              <m:t>𝜎</m:t>
                            </m:r>
                          </m:e>
                          <m:sub>
                            <m:r>
                              <a:rPr lang="en-US" i="1">
                                <a:latin typeface="Cambria Math"/>
                              </a:rPr>
                              <m:t>𝑛</m:t>
                            </m:r>
                          </m:sub>
                          <m:sup>
                            <m:r>
                              <a:rPr lang="en-US" b="0" i="1" smtClean="0">
                                <a:latin typeface="Cambria Math"/>
                              </a:rPr>
                              <m:t>2</m:t>
                            </m:r>
                          </m:sup>
                        </m:sSubSup>
                      </m:e>
                    </m:nary>
                  </m:oMath>
                </a14:m>
                <a:r>
                  <a:rPr lang="en-US" dirty="0" smtClean="0"/>
                  <a:t> provided the individual random variables </a:t>
                </a:r>
                <a14:m>
                  <m:oMath xmlns:m="http://schemas.openxmlformats.org/officeDocument/2006/math">
                    <m:sSub>
                      <m:sSubPr>
                        <m:ctrlPr>
                          <a:rPr lang="en-US" i="1">
                            <a:latin typeface="Cambria Math" panose="02040503050406030204" pitchFamily="18" charset="0"/>
                          </a:rPr>
                        </m:ctrlPr>
                      </m:sSubPr>
                      <m:e>
                        <m:r>
                          <a:rPr lang="en-US" i="1">
                            <a:latin typeface="Cambria Math"/>
                          </a:rPr>
                          <m:t>𝑥</m:t>
                        </m:r>
                      </m:e>
                      <m:sub>
                        <m:r>
                          <a:rPr lang="en-US" i="1">
                            <a:latin typeface="Cambria Math"/>
                          </a:rPr>
                          <m:t>𝑛</m:t>
                        </m:r>
                      </m:sub>
                    </m:sSub>
                  </m:oMath>
                </a14:m>
                <a:r>
                  <a:rPr lang="en-US" dirty="0" smtClean="0"/>
                  <a:t> are uncorrelated</a:t>
                </a:r>
              </a:p>
              <a:p>
                <a:pPr lvl="1"/>
                <a:endParaRPr lang="en-US" dirty="0"/>
              </a:p>
              <a:p>
                <a:r>
                  <a:rPr lang="en-US" dirty="0" smtClean="0"/>
                  <a:t>Apply the above theorem to answer the earlier question:</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07" t="-1419" r="-676"/>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54</a:t>
            </a:fld>
            <a:endParaRPr lang="en-US"/>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44" y="5410200"/>
            <a:ext cx="3962400" cy="669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504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198438"/>
            <a:ext cx="7696200" cy="868362"/>
          </a:xfrm>
        </p:spPr>
        <p:txBody>
          <a:bodyPr/>
          <a:lstStyle/>
          <a:p>
            <a:r>
              <a:rPr lang="en-US" dirty="0" smtClean="0"/>
              <a:t>Factors that Increase the Noise Floor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A care needs to be taken before performing the addition on the prior slide</a:t>
                </a:r>
              </a:p>
              <a:p>
                <a:pPr lvl="1"/>
                <a:r>
                  <a:rPr lang="en-US" dirty="0" smtClean="0"/>
                  <a:t>Cannot add two noise powers if they are not normalized with respect to each other</a:t>
                </a:r>
              </a:p>
              <a:p>
                <a:pPr lvl="2"/>
                <a14:m>
                  <m:oMath xmlns:m="http://schemas.openxmlformats.org/officeDocument/2006/math">
                    <m:r>
                      <a:rPr lang="en-US" i="1" smtClean="0">
                        <a:latin typeface="Cambria Math"/>
                        <a:ea typeface="Cambria Math"/>
                      </a:rPr>
                      <m:t>𝛾</m:t>
                    </m:r>
                    <m:r>
                      <a:rPr lang="en-US" b="0" i="1" smtClean="0">
                        <a:latin typeface="Cambria Math"/>
                        <a:ea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𝑃</m:t>
                            </m:r>
                          </m:e>
                          <m:sub>
                            <m:r>
                              <a:rPr lang="en-US" b="0" i="1" smtClean="0">
                                <a:latin typeface="Cambria Math"/>
                                <a:ea typeface="Cambria Math"/>
                              </a:rPr>
                              <m:t>𝑆</m:t>
                            </m:r>
                          </m:sub>
                        </m:sSub>
                      </m:num>
                      <m:den>
                        <m:sSub>
                          <m:sSubPr>
                            <m:ctrlPr>
                              <a:rPr lang="en-US" b="0" i="1" smtClean="0">
                                <a:latin typeface="Cambria Math" panose="02040503050406030204" pitchFamily="18" charset="0"/>
                                <a:ea typeface="Cambria Math"/>
                              </a:rPr>
                            </m:ctrlPr>
                          </m:sSubPr>
                          <m:e>
                            <m:r>
                              <a:rPr lang="en-US" b="0" i="1" smtClean="0">
                                <a:latin typeface="Cambria Math"/>
                                <a:ea typeface="Cambria Math"/>
                              </a:rPr>
                              <m:t>𝑃</m:t>
                            </m:r>
                          </m:e>
                          <m:sub>
                            <m:r>
                              <a:rPr lang="en-US" b="0" i="1" smtClean="0">
                                <a:latin typeface="Cambria Math"/>
                                <a:ea typeface="Cambria Math"/>
                              </a:rPr>
                              <m:t>𝑁</m:t>
                            </m:r>
                          </m:sub>
                        </m:sSub>
                      </m:den>
                    </m:f>
                    <m:r>
                      <a:rPr lang="en-US" b="0" i="1" smtClean="0">
                        <a:latin typeface="Cambria Math"/>
                        <a:ea typeface="Cambria Math"/>
                      </a:rPr>
                      <m:t>=</m:t>
                    </m:r>
                    <m:f>
                      <m:fPr>
                        <m:ctrlPr>
                          <a:rPr lang="en-US" b="0" i="1" smtClean="0">
                            <a:latin typeface="Cambria Math" panose="02040503050406030204" pitchFamily="18" charset="0"/>
                            <a:ea typeface="Cambria Math"/>
                          </a:rPr>
                        </m:ctrlPr>
                      </m:fPr>
                      <m:num>
                        <m:r>
                          <a:rPr lang="en-US" i="1">
                            <a:latin typeface="Cambria Math"/>
                            <a:ea typeface="Cambria Math"/>
                          </a:rPr>
                          <m:t>𝐺</m:t>
                        </m:r>
                        <m:r>
                          <a:rPr lang="en-US" i="1">
                            <a:latin typeface="Cambria Math"/>
                            <a:ea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𝑃</m:t>
                            </m:r>
                          </m:e>
                          <m:sub>
                            <m:r>
                              <a:rPr lang="en-US" b="0" i="1" smtClean="0">
                                <a:latin typeface="Cambria Math"/>
                                <a:ea typeface="Cambria Math"/>
                              </a:rPr>
                              <m:t>𝑆</m:t>
                            </m:r>
                          </m:sub>
                        </m:sSub>
                      </m:num>
                      <m:den>
                        <m:r>
                          <a:rPr lang="en-US" i="1">
                            <a:latin typeface="Cambria Math"/>
                            <a:ea typeface="Cambria Math"/>
                          </a:rPr>
                          <m:t>𝐺</m:t>
                        </m:r>
                        <m:r>
                          <a:rPr lang="en-US" i="1" smtClean="0">
                            <a:latin typeface="Cambria Math"/>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𝑃</m:t>
                            </m:r>
                          </m:e>
                          <m:sub>
                            <m:r>
                              <a:rPr lang="en-US" i="1">
                                <a:latin typeface="Cambria Math"/>
                                <a:ea typeface="Cambria Math"/>
                              </a:rPr>
                              <m:t>𝑁</m:t>
                            </m:r>
                          </m:sub>
                        </m:sSub>
                      </m:den>
                    </m:f>
                  </m:oMath>
                </a14:m>
                <a:r>
                  <a:rPr lang="en-US" dirty="0" smtClean="0"/>
                  <a:t>. Thus, one obtains the same ratio for SNR for widely different noise powers.</a:t>
                </a:r>
              </a:p>
              <a:p>
                <a:r>
                  <a:rPr lang="en-US" dirty="0" smtClean="0"/>
                  <a:t>Add the noise power after it is normalized by the signal power</a:t>
                </a:r>
              </a:p>
              <a:p>
                <a:endParaRPr lang="en-US" dirty="0"/>
              </a:p>
              <a:p>
                <a:endParaRPr lang="en-US" dirty="0" smtClean="0"/>
              </a:p>
              <a:p>
                <a:r>
                  <a:rPr lang="en-US" dirty="0" smtClean="0"/>
                  <a:t>Alternatively,</a:t>
                </a:r>
              </a:p>
              <a:p>
                <a:pPr lvl="1"/>
                <a:endParaRPr lang="en-US" dirty="0"/>
              </a:p>
              <a:p>
                <a:pPr lvl="1"/>
                <a:endParaRPr lang="en-US" dirty="0" smtClean="0"/>
              </a:p>
              <a:p>
                <a:pPr lvl="1"/>
                <a:endParaRPr lang="en-US" dirty="0"/>
              </a:p>
              <a:p>
                <a:pPr lvl="1"/>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451" t="-129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55</a:t>
            </a:fld>
            <a:endParaRPr lang="en-US"/>
          </a:p>
        </p:txBody>
      </p:sp>
      <p:pic>
        <p:nvPicPr>
          <p:cNvPr id="194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2812" y="3124200"/>
            <a:ext cx="6400800" cy="1053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2812" y="4724400"/>
            <a:ext cx="10181346"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51812" y="3276600"/>
            <a:ext cx="3733800" cy="921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Brace 4"/>
          <p:cNvSpPr/>
          <p:nvPr/>
        </p:nvSpPr>
        <p:spPr>
          <a:xfrm rot="16200000">
            <a:off x="8894762" y="3981451"/>
            <a:ext cx="609600" cy="1333500"/>
          </a:xfrm>
          <a:prstGeom prst="rightBrace">
            <a:avLst/>
          </a:prstGeom>
          <a:ln w="25400">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7578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9461"/>
                                        </p:tgtEl>
                                        <p:attrNameLst>
                                          <p:attrName>style.visibility</p:attrName>
                                        </p:attrNameLst>
                                      </p:cBhvr>
                                      <p:to>
                                        <p:strVal val="visible"/>
                                      </p:to>
                                    </p:set>
                                    <p:animEffect transition="in" filter="fade">
                                      <p:cBhvr>
                                        <p:cTn id="7" dur="1000"/>
                                        <p:tgtEl>
                                          <p:spTgt spid="19461"/>
                                        </p:tgtEl>
                                      </p:cBhvr>
                                    </p:animEffect>
                                    <p:anim calcmode="lin" valueType="num">
                                      <p:cBhvr>
                                        <p:cTn id="8" dur="1000" fill="hold"/>
                                        <p:tgtEl>
                                          <p:spTgt spid="19461"/>
                                        </p:tgtEl>
                                        <p:attrNameLst>
                                          <p:attrName>ppt_x</p:attrName>
                                        </p:attrNameLst>
                                      </p:cBhvr>
                                      <p:tavLst>
                                        <p:tav tm="0">
                                          <p:val>
                                            <p:strVal val="#ppt_x"/>
                                          </p:val>
                                        </p:tav>
                                        <p:tav tm="100000">
                                          <p:val>
                                            <p:strVal val="#ppt_x"/>
                                          </p:val>
                                        </p:tav>
                                      </p:tavLst>
                                    </p:anim>
                                    <p:anim calcmode="lin" valueType="num">
                                      <p:cBhvr>
                                        <p:cTn id="9" dur="1000" fill="hold"/>
                                        <p:tgtEl>
                                          <p:spTgt spid="1946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Rate (Throughput) Adaptation and Power Control</a:t>
            </a:r>
            <a:endParaRPr lang="en-US" dirty="0"/>
          </a:p>
        </p:txBody>
      </p:sp>
      <p:sp>
        <p:nvSpPr>
          <p:cNvPr id="3" name="Content Placeholder 2"/>
          <p:cNvSpPr>
            <a:spLocks noGrp="1"/>
          </p:cNvSpPr>
          <p:nvPr>
            <p:ph idx="1"/>
          </p:nvPr>
        </p:nvSpPr>
        <p:spPr>
          <a:xfrm>
            <a:off x="531812" y="1447800"/>
            <a:ext cx="6318684" cy="4724400"/>
          </a:xfrm>
        </p:spPr>
        <p:txBody>
          <a:bodyPr/>
          <a:lstStyle/>
          <a:p>
            <a:r>
              <a:rPr lang="en-US" dirty="0" smtClean="0"/>
              <a:t>wireless systems support </a:t>
            </a:r>
            <a:r>
              <a:rPr lang="en-US" dirty="0"/>
              <a:t>multiple data </a:t>
            </a:r>
            <a:r>
              <a:rPr lang="en-US" dirty="0" smtClean="0"/>
              <a:t>rates</a:t>
            </a:r>
          </a:p>
          <a:p>
            <a:r>
              <a:rPr lang="en-US" dirty="0"/>
              <a:t>O</a:t>
            </a:r>
            <a:r>
              <a:rPr lang="en-US" dirty="0" smtClean="0"/>
              <a:t>ptimal </a:t>
            </a:r>
            <a:r>
              <a:rPr lang="en-US" dirty="0"/>
              <a:t>data rate is selected by a dynamic throughput adaptation scheme</a:t>
            </a:r>
          </a:p>
          <a:p>
            <a:r>
              <a:rPr lang="en-US" dirty="0"/>
              <a:t>Dynamic Throughput Adaptation maximizes throughput for a given channel condition</a:t>
            </a:r>
          </a:p>
          <a:p>
            <a:pPr lvl="1"/>
            <a:r>
              <a:rPr lang="en-US" dirty="0" smtClean="0"/>
              <a:t>Adapts </a:t>
            </a:r>
            <a:r>
              <a:rPr lang="en-US" dirty="0"/>
              <a:t>the data rate to match with the varying channel condition</a:t>
            </a:r>
          </a:p>
          <a:p>
            <a:r>
              <a:rPr lang="en-US" dirty="0"/>
              <a:t>The system additionally performs power control </a:t>
            </a:r>
          </a:p>
          <a:p>
            <a:r>
              <a:rPr lang="en-US" dirty="0"/>
              <a:t>Combination of throughput adaptation and power control is referred to as the link control/adaptation mechanism</a:t>
            </a:r>
          </a:p>
          <a:p>
            <a:endParaRPr lang="en-US" dirty="0"/>
          </a:p>
        </p:txBody>
      </p:sp>
      <p:sp>
        <p:nvSpPr>
          <p:cNvPr id="4" name="Slide Number Placeholder 3"/>
          <p:cNvSpPr>
            <a:spLocks noGrp="1"/>
          </p:cNvSpPr>
          <p:nvPr>
            <p:ph type="sldNum" sz="quarter" idx="12"/>
          </p:nvPr>
        </p:nvSpPr>
        <p:spPr/>
        <p:txBody>
          <a:bodyPr/>
          <a:lstStyle/>
          <a:p>
            <a:fld id="{25BA54BD-C84D-46CE-8B72-31BFB26ABA43}" type="slidenum">
              <a:rPr lang="en-US" smtClean="0"/>
              <a:t>56</a:t>
            </a:fld>
            <a:endParaRPr lang="en-US"/>
          </a:p>
        </p:txBody>
      </p:sp>
      <p:sp>
        <p:nvSpPr>
          <p:cNvPr id="5" name="Rectangle 4"/>
          <p:cNvSpPr/>
          <p:nvPr/>
        </p:nvSpPr>
        <p:spPr>
          <a:xfrm>
            <a:off x="6994512" y="1355502"/>
            <a:ext cx="4161493" cy="481012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4512" y="1431701"/>
            <a:ext cx="4161493" cy="473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635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 and Benefit of </a:t>
            </a:r>
            <a:br>
              <a:rPr lang="en-US" dirty="0"/>
            </a:br>
            <a:r>
              <a:rPr lang="en-US" dirty="0" smtClean="0"/>
              <a:t>Data Rate (Throughput</a:t>
            </a:r>
            <a:r>
              <a:rPr lang="en-US" dirty="0"/>
              <a:t>) Adaptation</a:t>
            </a:r>
          </a:p>
        </p:txBody>
      </p:sp>
      <p:sp>
        <p:nvSpPr>
          <p:cNvPr id="4" name="Slide Number Placeholder 3"/>
          <p:cNvSpPr>
            <a:spLocks noGrp="1"/>
          </p:cNvSpPr>
          <p:nvPr>
            <p:ph type="sldNum" sz="quarter" idx="12"/>
          </p:nvPr>
        </p:nvSpPr>
        <p:spPr/>
        <p:txBody>
          <a:bodyPr/>
          <a:lstStyle/>
          <a:p>
            <a:fld id="{25BA54BD-C84D-46CE-8B72-31BFB26ABA43}" type="slidenum">
              <a:rPr lang="en-US" smtClean="0"/>
              <a:t>57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6080" y="1413164"/>
            <a:ext cx="6400800" cy="48006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6080" y="1413164"/>
            <a:ext cx="6400800" cy="4800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6080" y="1413164"/>
            <a:ext cx="6400800" cy="48006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6080" y="1413164"/>
            <a:ext cx="6400800" cy="4800600"/>
          </a:xfrm>
          <a:prstGeom prst="rect">
            <a:avLst/>
          </a:prstGeom>
        </p:spPr>
      </p:pic>
      <p:sp>
        <p:nvSpPr>
          <p:cNvPr id="9" name="Content Placeholder 2"/>
          <p:cNvSpPr txBox="1">
            <a:spLocks/>
          </p:cNvSpPr>
          <p:nvPr/>
        </p:nvSpPr>
        <p:spPr bwMode="auto">
          <a:xfrm>
            <a:off x="4139996" y="1176120"/>
            <a:ext cx="6166883" cy="569087"/>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lr>
                <a:schemeClr val="accent2"/>
              </a:buClr>
              <a:buSzPct val="85000"/>
              <a:buFont typeface="Wingdings" pitchFamily="2" charset="2"/>
              <a:buChar char="v"/>
              <a:defRPr sz="20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Font typeface="Arial" charset="0"/>
              <a:buChar char="–"/>
              <a:defRPr>
                <a:solidFill>
                  <a:schemeClr val="accent2"/>
                </a:solidFill>
                <a:latin typeface="+mn-lt"/>
              </a:defRPr>
            </a:lvl2pPr>
            <a:lvl3pPr marL="1143000" indent="-228600" algn="l" rtl="0" eaLnBrk="1" fontAlgn="base" hangingPunct="1">
              <a:spcBef>
                <a:spcPct val="20000"/>
              </a:spcBef>
              <a:spcAft>
                <a:spcPct val="0"/>
              </a:spcAft>
              <a:buClr>
                <a:schemeClr val="accent2"/>
              </a:buClr>
              <a:buFont typeface="Verdana" pitchFamily="34" charset="0"/>
              <a:buChar char="▪"/>
              <a:defRPr sz="1600">
                <a:solidFill>
                  <a:schemeClr val="tx1"/>
                </a:solidFill>
                <a:latin typeface="+mn-lt"/>
              </a:defRPr>
            </a:lvl3pPr>
            <a:lvl4pPr marL="1600200" indent="-228600" algn="l" rtl="0" eaLnBrk="1" fontAlgn="base" hangingPunct="1">
              <a:spcBef>
                <a:spcPct val="20000"/>
              </a:spcBef>
              <a:spcAft>
                <a:spcPct val="0"/>
              </a:spcAft>
              <a:buChar char="–"/>
              <a:defRPr sz="1400">
                <a:solidFill>
                  <a:schemeClr val="accent2"/>
                </a:solidFill>
                <a:latin typeface="+mn-lt"/>
              </a:defRPr>
            </a:lvl4pPr>
            <a:lvl5pPr marL="2057400" indent="-228600" algn="l" rtl="0" eaLnBrk="1" fontAlgn="base" hangingPunct="1">
              <a:spcBef>
                <a:spcPct val="20000"/>
              </a:spcBef>
              <a:spcAft>
                <a:spcPct val="0"/>
              </a:spcAft>
              <a:buChar char="»"/>
              <a:defRPr sz="1200">
                <a:solidFill>
                  <a:schemeClr val="tx1"/>
                </a:solidFill>
                <a:latin typeface="+mn-lt"/>
              </a:defRPr>
            </a:lvl5pPr>
            <a:lvl6pPr marL="2514600" indent="-228600" algn="l" rtl="0" eaLnBrk="1" fontAlgn="base" hangingPunct="1">
              <a:spcBef>
                <a:spcPct val="20000"/>
              </a:spcBef>
              <a:spcAft>
                <a:spcPct val="0"/>
              </a:spcAft>
              <a:buChar char="»"/>
              <a:defRPr sz="1200">
                <a:solidFill>
                  <a:schemeClr val="tx1"/>
                </a:solidFill>
                <a:latin typeface="+mn-lt"/>
              </a:defRPr>
            </a:lvl6pPr>
            <a:lvl7pPr marL="2971800" indent="-228600" algn="l" rtl="0" eaLnBrk="1" fontAlgn="base" hangingPunct="1">
              <a:spcBef>
                <a:spcPct val="20000"/>
              </a:spcBef>
              <a:spcAft>
                <a:spcPct val="0"/>
              </a:spcAft>
              <a:buChar char="»"/>
              <a:defRPr sz="1200">
                <a:solidFill>
                  <a:schemeClr val="tx1"/>
                </a:solidFill>
                <a:latin typeface="+mn-lt"/>
              </a:defRPr>
            </a:lvl7pPr>
            <a:lvl8pPr marL="3429000" indent="-228600" algn="l" rtl="0" eaLnBrk="1" fontAlgn="base" hangingPunct="1">
              <a:spcBef>
                <a:spcPct val="20000"/>
              </a:spcBef>
              <a:spcAft>
                <a:spcPct val="0"/>
              </a:spcAft>
              <a:buChar char="»"/>
              <a:defRPr sz="1200">
                <a:solidFill>
                  <a:schemeClr val="tx1"/>
                </a:solidFill>
                <a:latin typeface="+mn-lt"/>
              </a:defRPr>
            </a:lvl8pPr>
            <a:lvl9pPr marL="3886200" indent="-228600" algn="l" rtl="0" eaLnBrk="1" fontAlgn="base" hangingPunct="1">
              <a:spcBef>
                <a:spcPct val="20000"/>
              </a:spcBef>
              <a:spcAft>
                <a:spcPct val="0"/>
              </a:spcAft>
              <a:buChar char="»"/>
              <a:defRPr sz="1200">
                <a:solidFill>
                  <a:schemeClr val="tx1"/>
                </a:solidFill>
                <a:latin typeface="+mn-lt"/>
              </a:defRPr>
            </a:lvl9pPr>
          </a:lstStyle>
          <a:p>
            <a:pPr marL="0" indent="0">
              <a:buNone/>
            </a:pPr>
            <a:r>
              <a:rPr lang="en-US" sz="1600" kern="0" dirty="0" smtClean="0">
                <a:solidFill>
                  <a:schemeClr val="bg1"/>
                </a:solidFill>
              </a:rPr>
              <a:t>Throughput Adaptation ensures that the achieved throughput is maximized given an operating link condition</a:t>
            </a:r>
            <a:endParaRPr lang="en-US" sz="1600" kern="0" dirty="0">
              <a:solidFill>
                <a:schemeClr val="bg1"/>
              </a:solidFill>
            </a:endParaRPr>
          </a:p>
        </p:txBody>
      </p:sp>
      <p:sp>
        <p:nvSpPr>
          <p:cNvPr id="10" name="Content Placeholder 2"/>
          <p:cNvSpPr>
            <a:spLocks noGrp="1"/>
          </p:cNvSpPr>
          <p:nvPr>
            <p:ph idx="1"/>
          </p:nvPr>
        </p:nvSpPr>
        <p:spPr>
          <a:xfrm>
            <a:off x="489288" y="1330963"/>
            <a:ext cx="3300868" cy="1946625"/>
          </a:xfrm>
        </p:spPr>
        <p:txBody>
          <a:bodyPr>
            <a:normAutofit/>
          </a:bodyPr>
          <a:lstStyle/>
          <a:p>
            <a:r>
              <a:rPr lang="en-US" sz="1600" dirty="0" smtClean="0"/>
              <a:t>Without the throughput adaptation, the data throughput remains a constant above a C/No threshold, and approaching zero below the threshold</a:t>
            </a:r>
          </a:p>
          <a:p>
            <a:endParaRPr lang="en-US" sz="1600" dirty="0"/>
          </a:p>
          <a:p>
            <a:endParaRPr lang="en-US" sz="1600" dirty="0"/>
          </a:p>
        </p:txBody>
      </p:sp>
      <p:sp>
        <p:nvSpPr>
          <p:cNvPr id="11" name="Content Placeholder 2"/>
          <p:cNvSpPr txBox="1">
            <a:spLocks/>
          </p:cNvSpPr>
          <p:nvPr/>
        </p:nvSpPr>
        <p:spPr bwMode="auto">
          <a:xfrm>
            <a:off x="441784" y="3220170"/>
            <a:ext cx="3348372" cy="17437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lr>
                <a:schemeClr val="accent2"/>
              </a:buClr>
              <a:buSzPct val="85000"/>
              <a:buFont typeface="Wingdings" pitchFamily="2" charset="2"/>
              <a:buChar char="v"/>
              <a:defRPr sz="20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Font typeface="Arial" charset="0"/>
              <a:buChar char="–"/>
              <a:defRPr>
                <a:solidFill>
                  <a:schemeClr val="accent2"/>
                </a:solidFill>
                <a:latin typeface="+mn-lt"/>
              </a:defRPr>
            </a:lvl2pPr>
            <a:lvl3pPr marL="1143000" indent="-228600" algn="l" rtl="0" eaLnBrk="1" fontAlgn="base" hangingPunct="1">
              <a:spcBef>
                <a:spcPct val="20000"/>
              </a:spcBef>
              <a:spcAft>
                <a:spcPct val="0"/>
              </a:spcAft>
              <a:buClr>
                <a:schemeClr val="accent2"/>
              </a:buClr>
              <a:buFont typeface="Verdana" pitchFamily="34" charset="0"/>
              <a:buChar char="▪"/>
              <a:defRPr sz="1600">
                <a:solidFill>
                  <a:schemeClr val="tx1"/>
                </a:solidFill>
                <a:latin typeface="+mn-lt"/>
              </a:defRPr>
            </a:lvl3pPr>
            <a:lvl4pPr marL="1600200" indent="-228600" algn="l" rtl="0" eaLnBrk="1" fontAlgn="base" hangingPunct="1">
              <a:spcBef>
                <a:spcPct val="20000"/>
              </a:spcBef>
              <a:spcAft>
                <a:spcPct val="0"/>
              </a:spcAft>
              <a:buChar char="–"/>
              <a:defRPr sz="1400">
                <a:solidFill>
                  <a:schemeClr val="accent2"/>
                </a:solidFill>
                <a:latin typeface="+mn-lt"/>
              </a:defRPr>
            </a:lvl4pPr>
            <a:lvl5pPr marL="2057400" indent="-228600" algn="l" rtl="0" eaLnBrk="1" fontAlgn="base" hangingPunct="1">
              <a:spcBef>
                <a:spcPct val="20000"/>
              </a:spcBef>
              <a:spcAft>
                <a:spcPct val="0"/>
              </a:spcAft>
              <a:buChar char="»"/>
              <a:defRPr sz="1200">
                <a:solidFill>
                  <a:schemeClr val="tx1"/>
                </a:solidFill>
                <a:latin typeface="+mn-lt"/>
              </a:defRPr>
            </a:lvl5pPr>
            <a:lvl6pPr marL="2514600" indent="-228600" algn="l" rtl="0" eaLnBrk="1" fontAlgn="base" hangingPunct="1">
              <a:spcBef>
                <a:spcPct val="20000"/>
              </a:spcBef>
              <a:spcAft>
                <a:spcPct val="0"/>
              </a:spcAft>
              <a:buChar char="»"/>
              <a:defRPr sz="1200">
                <a:solidFill>
                  <a:schemeClr val="tx1"/>
                </a:solidFill>
                <a:latin typeface="+mn-lt"/>
              </a:defRPr>
            </a:lvl6pPr>
            <a:lvl7pPr marL="2971800" indent="-228600" algn="l" rtl="0" eaLnBrk="1" fontAlgn="base" hangingPunct="1">
              <a:spcBef>
                <a:spcPct val="20000"/>
              </a:spcBef>
              <a:spcAft>
                <a:spcPct val="0"/>
              </a:spcAft>
              <a:buChar char="»"/>
              <a:defRPr sz="1200">
                <a:solidFill>
                  <a:schemeClr val="tx1"/>
                </a:solidFill>
                <a:latin typeface="+mn-lt"/>
              </a:defRPr>
            </a:lvl7pPr>
            <a:lvl8pPr marL="3429000" indent="-228600" algn="l" rtl="0" eaLnBrk="1" fontAlgn="base" hangingPunct="1">
              <a:spcBef>
                <a:spcPct val="20000"/>
              </a:spcBef>
              <a:spcAft>
                <a:spcPct val="0"/>
              </a:spcAft>
              <a:buChar char="»"/>
              <a:defRPr sz="1200">
                <a:solidFill>
                  <a:schemeClr val="tx1"/>
                </a:solidFill>
                <a:latin typeface="+mn-lt"/>
              </a:defRPr>
            </a:lvl8pPr>
            <a:lvl9pPr marL="3886200" indent="-228600" algn="l" rtl="0" eaLnBrk="1" fontAlgn="base" hangingPunct="1">
              <a:spcBef>
                <a:spcPct val="20000"/>
              </a:spcBef>
              <a:spcAft>
                <a:spcPct val="0"/>
              </a:spcAft>
              <a:buChar char="»"/>
              <a:defRPr sz="1200">
                <a:solidFill>
                  <a:schemeClr val="tx1"/>
                </a:solidFill>
                <a:latin typeface="+mn-lt"/>
              </a:defRPr>
            </a:lvl9pPr>
          </a:lstStyle>
          <a:p>
            <a:r>
              <a:rPr lang="en-US" sz="1600" kern="0" dirty="0" smtClean="0"/>
              <a:t>With throughput adaptation, as the link condition improves and the received C/No increases, the achieved throughput increases as well</a:t>
            </a:r>
          </a:p>
          <a:p>
            <a:pPr marL="0" indent="0">
              <a:buFont typeface="Wingdings" pitchFamily="2" charset="2"/>
              <a:buNone/>
            </a:pPr>
            <a:endParaRPr lang="en-US" sz="1600" kern="0" dirty="0"/>
          </a:p>
        </p:txBody>
      </p:sp>
      <p:sp>
        <p:nvSpPr>
          <p:cNvPr id="12" name="Content Placeholder 2"/>
          <p:cNvSpPr txBox="1">
            <a:spLocks/>
          </p:cNvSpPr>
          <p:nvPr/>
        </p:nvSpPr>
        <p:spPr bwMode="auto">
          <a:xfrm>
            <a:off x="477412" y="5074660"/>
            <a:ext cx="3312744" cy="11866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lr>
                <a:schemeClr val="accent2"/>
              </a:buClr>
              <a:buSzPct val="85000"/>
              <a:buFont typeface="Wingdings" pitchFamily="2" charset="2"/>
              <a:buChar char="v"/>
              <a:defRPr sz="20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Font typeface="Arial" charset="0"/>
              <a:buChar char="–"/>
              <a:defRPr>
                <a:solidFill>
                  <a:schemeClr val="accent2"/>
                </a:solidFill>
                <a:latin typeface="+mn-lt"/>
              </a:defRPr>
            </a:lvl2pPr>
            <a:lvl3pPr marL="1143000" indent="-228600" algn="l" rtl="0" eaLnBrk="1" fontAlgn="base" hangingPunct="1">
              <a:spcBef>
                <a:spcPct val="20000"/>
              </a:spcBef>
              <a:spcAft>
                <a:spcPct val="0"/>
              </a:spcAft>
              <a:buClr>
                <a:schemeClr val="accent2"/>
              </a:buClr>
              <a:buFont typeface="Verdana" pitchFamily="34" charset="0"/>
              <a:buChar char="▪"/>
              <a:defRPr sz="1600">
                <a:solidFill>
                  <a:schemeClr val="tx1"/>
                </a:solidFill>
                <a:latin typeface="+mn-lt"/>
              </a:defRPr>
            </a:lvl3pPr>
            <a:lvl4pPr marL="1600200" indent="-228600" algn="l" rtl="0" eaLnBrk="1" fontAlgn="base" hangingPunct="1">
              <a:spcBef>
                <a:spcPct val="20000"/>
              </a:spcBef>
              <a:spcAft>
                <a:spcPct val="0"/>
              </a:spcAft>
              <a:buChar char="–"/>
              <a:defRPr sz="1400">
                <a:solidFill>
                  <a:schemeClr val="accent2"/>
                </a:solidFill>
                <a:latin typeface="+mn-lt"/>
              </a:defRPr>
            </a:lvl4pPr>
            <a:lvl5pPr marL="2057400" indent="-228600" algn="l" rtl="0" eaLnBrk="1" fontAlgn="base" hangingPunct="1">
              <a:spcBef>
                <a:spcPct val="20000"/>
              </a:spcBef>
              <a:spcAft>
                <a:spcPct val="0"/>
              </a:spcAft>
              <a:buChar char="»"/>
              <a:defRPr sz="1200">
                <a:solidFill>
                  <a:schemeClr val="tx1"/>
                </a:solidFill>
                <a:latin typeface="+mn-lt"/>
              </a:defRPr>
            </a:lvl5pPr>
            <a:lvl6pPr marL="2514600" indent="-228600" algn="l" rtl="0" eaLnBrk="1" fontAlgn="base" hangingPunct="1">
              <a:spcBef>
                <a:spcPct val="20000"/>
              </a:spcBef>
              <a:spcAft>
                <a:spcPct val="0"/>
              </a:spcAft>
              <a:buChar char="»"/>
              <a:defRPr sz="1200">
                <a:solidFill>
                  <a:schemeClr val="tx1"/>
                </a:solidFill>
                <a:latin typeface="+mn-lt"/>
              </a:defRPr>
            </a:lvl6pPr>
            <a:lvl7pPr marL="2971800" indent="-228600" algn="l" rtl="0" eaLnBrk="1" fontAlgn="base" hangingPunct="1">
              <a:spcBef>
                <a:spcPct val="20000"/>
              </a:spcBef>
              <a:spcAft>
                <a:spcPct val="0"/>
              </a:spcAft>
              <a:buChar char="»"/>
              <a:defRPr sz="1200">
                <a:solidFill>
                  <a:schemeClr val="tx1"/>
                </a:solidFill>
                <a:latin typeface="+mn-lt"/>
              </a:defRPr>
            </a:lvl7pPr>
            <a:lvl8pPr marL="3429000" indent="-228600" algn="l" rtl="0" eaLnBrk="1" fontAlgn="base" hangingPunct="1">
              <a:spcBef>
                <a:spcPct val="20000"/>
              </a:spcBef>
              <a:spcAft>
                <a:spcPct val="0"/>
              </a:spcAft>
              <a:buChar char="»"/>
              <a:defRPr sz="1200">
                <a:solidFill>
                  <a:schemeClr val="tx1"/>
                </a:solidFill>
                <a:latin typeface="+mn-lt"/>
              </a:defRPr>
            </a:lvl8pPr>
            <a:lvl9pPr marL="3886200" indent="-228600" algn="l" rtl="0" eaLnBrk="1" fontAlgn="base" hangingPunct="1">
              <a:spcBef>
                <a:spcPct val="20000"/>
              </a:spcBef>
              <a:spcAft>
                <a:spcPct val="0"/>
              </a:spcAft>
              <a:buChar char="»"/>
              <a:defRPr sz="1200">
                <a:solidFill>
                  <a:schemeClr val="tx1"/>
                </a:solidFill>
                <a:latin typeface="+mn-lt"/>
              </a:defRPr>
            </a:lvl9pPr>
          </a:lstStyle>
          <a:p>
            <a:r>
              <a:rPr lang="en-US" sz="1600" kern="0" dirty="0" smtClean="0"/>
              <a:t>If the link condition degrades, the throughput gradually reduces instead of falling off a cliff</a:t>
            </a:r>
            <a:endParaRPr lang="en-US" sz="1600" kern="0" dirty="0"/>
          </a:p>
        </p:txBody>
      </p:sp>
      <p:cxnSp>
        <p:nvCxnSpPr>
          <p:cNvPr id="15" name="Straight Arrow Connector 14"/>
          <p:cNvCxnSpPr/>
          <p:nvPr/>
        </p:nvCxnSpPr>
        <p:spPr>
          <a:xfrm>
            <a:off x="7682433" y="2999117"/>
            <a:ext cx="534390" cy="22105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5024265" y="5882091"/>
            <a:ext cx="4398343" cy="319217"/>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smtClean="0">
                <a:solidFill>
                  <a:schemeClr val="bg1"/>
                </a:solidFill>
              </a:rPr>
              <a:t> </a:t>
            </a:r>
            <a:r>
              <a:rPr lang="en-US" sz="1200" dirty="0">
                <a:solidFill>
                  <a:schemeClr val="bg1"/>
                </a:solidFill>
              </a:rPr>
              <a:t>C</a:t>
            </a:r>
            <a:r>
              <a:rPr lang="en-US" sz="1200" dirty="0" smtClean="0">
                <a:solidFill>
                  <a:schemeClr val="bg1"/>
                </a:solidFill>
              </a:rPr>
              <a:t>/No in dB  </a:t>
            </a:r>
            <a:r>
              <a:rPr lang="en-US" sz="1200" dirty="0" smtClean="0">
                <a:solidFill>
                  <a:schemeClr val="bg1"/>
                </a:solidFill>
                <a:sym typeface="Wingdings" panose="05000000000000000000" pitchFamily="2" charset="2"/>
              </a:rPr>
              <a:t></a:t>
            </a:r>
            <a:endParaRPr lang="en-US" sz="1200" dirty="0">
              <a:solidFill>
                <a:schemeClr val="bg1"/>
              </a:solidFill>
            </a:endParaRPr>
          </a:p>
        </p:txBody>
      </p:sp>
      <p:sp>
        <p:nvSpPr>
          <p:cNvPr id="17" name="Rectangle 16"/>
          <p:cNvSpPr/>
          <p:nvPr/>
        </p:nvSpPr>
        <p:spPr>
          <a:xfrm rot="16200000">
            <a:off x="2424615" y="3472604"/>
            <a:ext cx="3668232" cy="43309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smtClean="0">
                <a:solidFill>
                  <a:schemeClr val="bg1"/>
                </a:solidFill>
              </a:rPr>
              <a:t>Data Rate, in Mbps</a:t>
            </a:r>
            <a:endParaRPr lang="en-US" sz="1200" dirty="0">
              <a:solidFill>
                <a:schemeClr val="bg1"/>
              </a:solidFill>
            </a:endParaRPr>
          </a:p>
        </p:txBody>
      </p:sp>
      <p:sp>
        <p:nvSpPr>
          <p:cNvPr id="14" name="TextBox 13"/>
          <p:cNvSpPr txBox="1"/>
          <p:nvPr/>
        </p:nvSpPr>
        <p:spPr>
          <a:xfrm>
            <a:off x="5518348" y="2260453"/>
            <a:ext cx="2431281" cy="954107"/>
          </a:xfrm>
          <a:prstGeom prst="rect">
            <a:avLst/>
          </a:prstGeom>
          <a:noFill/>
        </p:spPr>
        <p:txBody>
          <a:bodyPr wrap="square" rtlCol="0">
            <a:spAutoFit/>
          </a:bodyPr>
          <a:lstStyle/>
          <a:p>
            <a:r>
              <a:rPr lang="en-US" sz="1400" dirty="0" smtClean="0">
                <a:solidFill>
                  <a:schemeClr val="bg1"/>
                </a:solidFill>
              </a:rPr>
              <a:t>Achieved throughput stays on the envelope of the family of </a:t>
            </a:r>
            <a:r>
              <a:rPr lang="en-US" sz="1400" dirty="0">
                <a:solidFill>
                  <a:schemeClr val="bg1"/>
                </a:solidFill>
              </a:rPr>
              <a:t>Signal Quality </a:t>
            </a:r>
            <a:r>
              <a:rPr lang="en-US" sz="1400" dirty="0" smtClean="0">
                <a:solidFill>
                  <a:schemeClr val="bg1"/>
                </a:solidFill>
              </a:rPr>
              <a:t>(</a:t>
            </a:r>
            <a:r>
              <a:rPr lang="en-US" sz="1400" dirty="0" err="1" smtClean="0">
                <a:solidFill>
                  <a:schemeClr val="bg1"/>
                </a:solidFill>
              </a:rPr>
              <a:t>Es</a:t>
            </a:r>
            <a:r>
              <a:rPr lang="en-US" sz="1400" dirty="0" smtClean="0">
                <a:solidFill>
                  <a:schemeClr val="bg1"/>
                </a:solidFill>
              </a:rPr>
              <a:t>/No) </a:t>
            </a:r>
            <a:r>
              <a:rPr lang="en-US" sz="1400" dirty="0" smtClean="0">
                <a:solidFill>
                  <a:schemeClr val="bg1"/>
                </a:solidFill>
                <a:sym typeface="Wingdings" panose="05000000000000000000" pitchFamily="2" charset="2"/>
              </a:rPr>
              <a:t></a:t>
            </a:r>
            <a:r>
              <a:rPr lang="en-US" sz="1400" dirty="0" smtClean="0">
                <a:solidFill>
                  <a:schemeClr val="bg1"/>
                </a:solidFill>
              </a:rPr>
              <a:t> </a:t>
            </a:r>
            <a:r>
              <a:rPr lang="en-US" sz="1400" dirty="0">
                <a:solidFill>
                  <a:schemeClr val="bg1"/>
                </a:solidFill>
              </a:rPr>
              <a:t>Throughput </a:t>
            </a:r>
            <a:r>
              <a:rPr lang="en-US" sz="1400" dirty="0" smtClean="0">
                <a:solidFill>
                  <a:schemeClr val="bg1"/>
                </a:solidFill>
              </a:rPr>
              <a:t>curves</a:t>
            </a:r>
            <a:endParaRPr lang="en-US" sz="1400" dirty="0">
              <a:solidFill>
                <a:schemeClr val="bg1"/>
              </a:solidFill>
            </a:endParaRPr>
          </a:p>
        </p:txBody>
      </p:sp>
      <p:sp>
        <p:nvSpPr>
          <p:cNvPr id="18" name="Rectangle 17"/>
          <p:cNvSpPr/>
          <p:nvPr/>
        </p:nvSpPr>
        <p:spPr>
          <a:xfrm>
            <a:off x="10406722" y="5566182"/>
            <a:ext cx="1572735" cy="65673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200" b="1" dirty="0" smtClean="0">
                <a:solidFill>
                  <a:srgbClr val="FF0000"/>
                </a:solidFill>
              </a:rPr>
              <a:t>Use Slide Show mode to enable the Animation Effect</a:t>
            </a:r>
            <a:endParaRPr lang="en-US" sz="1200" b="1" dirty="0">
              <a:solidFill>
                <a:srgbClr val="FF0000"/>
              </a:solidFill>
            </a:endParaRPr>
          </a:p>
        </p:txBody>
      </p:sp>
    </p:spTree>
    <p:extLst>
      <p:ext uri="{BB962C8B-B14F-4D97-AF65-F5344CB8AC3E}">
        <p14:creationId xmlns:p14="http://schemas.microsoft.com/office/powerpoint/2010/main" val="53160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1000"/>
                                        <p:tgtEl>
                                          <p:spTgt spid="7"/>
                                        </p:tgtEl>
                                      </p:cBhvr>
                                    </p:animEffect>
                                    <p:anim calcmode="lin" valueType="num">
                                      <p:cBhvr>
                                        <p:cTn id="41" dur="1000" fill="hold"/>
                                        <p:tgtEl>
                                          <p:spTgt spid="7"/>
                                        </p:tgtEl>
                                        <p:attrNameLst>
                                          <p:attrName>ppt_x</p:attrName>
                                        </p:attrNameLst>
                                      </p:cBhvr>
                                      <p:tavLst>
                                        <p:tav tm="0">
                                          <p:val>
                                            <p:strVal val="#ppt_x"/>
                                          </p:val>
                                        </p:tav>
                                        <p:tav tm="100000">
                                          <p:val>
                                            <p:strVal val="#ppt_x"/>
                                          </p:val>
                                        </p:tav>
                                      </p:tavLst>
                                    </p:anim>
                                    <p:anim calcmode="lin" valueType="num">
                                      <p:cBhvr>
                                        <p:cTn id="42" dur="1000" fill="hold"/>
                                        <p:tgtEl>
                                          <p:spTgt spid="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1000"/>
                                        <p:tgtEl>
                                          <p:spTgt spid="9"/>
                                        </p:tgtEl>
                                      </p:cBhvr>
                                    </p:animEffect>
                                    <p:anim calcmode="lin" valueType="num">
                                      <p:cBhvr>
                                        <p:cTn id="53" dur="1000" fill="hold"/>
                                        <p:tgtEl>
                                          <p:spTgt spid="9"/>
                                        </p:tgtEl>
                                        <p:attrNameLst>
                                          <p:attrName>ppt_x</p:attrName>
                                        </p:attrNameLst>
                                      </p:cBhvr>
                                      <p:tavLst>
                                        <p:tav tm="0">
                                          <p:val>
                                            <p:strVal val="#ppt_x"/>
                                          </p:val>
                                        </p:tav>
                                        <p:tav tm="100000">
                                          <p:val>
                                            <p:strVal val="#ppt_x"/>
                                          </p:val>
                                        </p:tav>
                                      </p:tavLst>
                                    </p:anim>
                                    <p:anim calcmode="lin" valueType="num">
                                      <p:cBhvr>
                                        <p:cTn id="54" dur="1000" fill="hold"/>
                                        <p:tgtEl>
                                          <p:spTgt spid="9"/>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1000"/>
                                        <p:tgtEl>
                                          <p:spTgt spid="8"/>
                                        </p:tgtEl>
                                      </p:cBhvr>
                                    </p:animEffect>
                                    <p:anim calcmode="lin" valueType="num">
                                      <p:cBhvr>
                                        <p:cTn id="58" dur="1000" fill="hold"/>
                                        <p:tgtEl>
                                          <p:spTgt spid="8"/>
                                        </p:tgtEl>
                                        <p:attrNameLst>
                                          <p:attrName>ppt_x</p:attrName>
                                        </p:attrNameLst>
                                      </p:cBhvr>
                                      <p:tavLst>
                                        <p:tav tm="0">
                                          <p:val>
                                            <p:strVal val="#ppt_x"/>
                                          </p:val>
                                        </p:tav>
                                        <p:tav tm="100000">
                                          <p:val>
                                            <p:strVal val="#ppt_x"/>
                                          </p:val>
                                        </p:tav>
                                      </p:tavLst>
                                    </p:anim>
                                    <p:anim calcmode="lin" valueType="num">
                                      <p:cBhvr>
                                        <p:cTn id="5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par>
                                <p:cTn id="65" presetID="10"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build="p"/>
      <p:bldP spid="11" grpId="0"/>
      <p:bldP spid="12" grpId="0"/>
      <p:bldP spid="16" grpId="0" animBg="1"/>
      <p:bldP spid="17" grpId="0" animBg="1"/>
      <p:bldP spid="14" grpId="0"/>
      <p:bldP spid="1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Throughput Adaptation and Power Control</a:t>
            </a:r>
            <a:endParaRPr lang="en-US" dirty="0"/>
          </a:p>
        </p:txBody>
      </p:sp>
      <p:sp>
        <p:nvSpPr>
          <p:cNvPr id="3" name="Content Placeholder 2"/>
          <p:cNvSpPr>
            <a:spLocks noGrp="1"/>
          </p:cNvSpPr>
          <p:nvPr>
            <p:ph idx="1"/>
          </p:nvPr>
        </p:nvSpPr>
        <p:spPr/>
        <p:txBody>
          <a:bodyPr/>
          <a:lstStyle/>
          <a:p>
            <a:r>
              <a:rPr lang="en-US" dirty="0" smtClean="0"/>
              <a:t>An example of dynamic throughput adaptation and power control</a:t>
            </a:r>
            <a:endParaRPr lang="en-US" dirty="0"/>
          </a:p>
        </p:txBody>
      </p:sp>
      <p:sp>
        <p:nvSpPr>
          <p:cNvPr id="5" name="Content Placeholder 2"/>
          <p:cNvSpPr txBox="1">
            <a:spLocks/>
          </p:cNvSpPr>
          <p:nvPr/>
        </p:nvSpPr>
        <p:spPr bwMode="auto">
          <a:xfrm>
            <a:off x="230069" y="2204928"/>
            <a:ext cx="4565148" cy="19466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accent2"/>
              </a:buClr>
              <a:buSzPct val="85000"/>
              <a:buFont typeface="Wingdings" pitchFamily="2" charset="2"/>
              <a:buChar char="v"/>
              <a:defRPr sz="20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Font typeface="Arial" charset="0"/>
              <a:buChar char="–"/>
              <a:defRPr>
                <a:solidFill>
                  <a:schemeClr val="accent2"/>
                </a:solidFill>
                <a:latin typeface="+mn-lt"/>
              </a:defRPr>
            </a:lvl2pPr>
            <a:lvl3pPr marL="1143000" indent="-228600" algn="l" rtl="0" eaLnBrk="1" fontAlgn="base" hangingPunct="1">
              <a:spcBef>
                <a:spcPct val="20000"/>
              </a:spcBef>
              <a:spcAft>
                <a:spcPct val="0"/>
              </a:spcAft>
              <a:buClr>
                <a:schemeClr val="accent2"/>
              </a:buClr>
              <a:buFont typeface="Verdana" pitchFamily="34" charset="0"/>
              <a:buChar char="▪"/>
              <a:defRPr sz="1600">
                <a:solidFill>
                  <a:schemeClr val="tx1"/>
                </a:solidFill>
                <a:latin typeface="+mn-lt"/>
              </a:defRPr>
            </a:lvl3pPr>
            <a:lvl4pPr marL="1600200" indent="-228600" algn="l" rtl="0" eaLnBrk="1" fontAlgn="base" hangingPunct="1">
              <a:spcBef>
                <a:spcPct val="20000"/>
              </a:spcBef>
              <a:spcAft>
                <a:spcPct val="0"/>
              </a:spcAft>
              <a:buChar char="–"/>
              <a:defRPr sz="1400">
                <a:solidFill>
                  <a:schemeClr val="accent2"/>
                </a:solidFill>
                <a:latin typeface="+mn-lt"/>
              </a:defRPr>
            </a:lvl4pPr>
            <a:lvl5pPr marL="2057400" indent="-228600" algn="l" rtl="0" eaLnBrk="1" fontAlgn="base" hangingPunct="1">
              <a:spcBef>
                <a:spcPct val="20000"/>
              </a:spcBef>
              <a:spcAft>
                <a:spcPct val="0"/>
              </a:spcAft>
              <a:buChar char="»"/>
              <a:defRPr sz="1200">
                <a:solidFill>
                  <a:schemeClr val="tx1"/>
                </a:solidFill>
                <a:latin typeface="+mn-lt"/>
              </a:defRPr>
            </a:lvl5pPr>
            <a:lvl6pPr marL="2514600" indent="-228600" algn="l" rtl="0" eaLnBrk="1" fontAlgn="base" hangingPunct="1">
              <a:spcBef>
                <a:spcPct val="20000"/>
              </a:spcBef>
              <a:spcAft>
                <a:spcPct val="0"/>
              </a:spcAft>
              <a:buChar char="»"/>
              <a:defRPr sz="1200">
                <a:solidFill>
                  <a:schemeClr val="tx1"/>
                </a:solidFill>
                <a:latin typeface="+mn-lt"/>
              </a:defRPr>
            </a:lvl6pPr>
            <a:lvl7pPr marL="2971800" indent="-228600" algn="l" rtl="0" eaLnBrk="1" fontAlgn="base" hangingPunct="1">
              <a:spcBef>
                <a:spcPct val="20000"/>
              </a:spcBef>
              <a:spcAft>
                <a:spcPct val="0"/>
              </a:spcAft>
              <a:buChar char="»"/>
              <a:defRPr sz="1200">
                <a:solidFill>
                  <a:schemeClr val="tx1"/>
                </a:solidFill>
                <a:latin typeface="+mn-lt"/>
              </a:defRPr>
            </a:lvl7pPr>
            <a:lvl8pPr marL="3429000" indent="-228600" algn="l" rtl="0" eaLnBrk="1" fontAlgn="base" hangingPunct="1">
              <a:spcBef>
                <a:spcPct val="20000"/>
              </a:spcBef>
              <a:spcAft>
                <a:spcPct val="0"/>
              </a:spcAft>
              <a:buChar char="»"/>
              <a:defRPr sz="1200">
                <a:solidFill>
                  <a:schemeClr val="tx1"/>
                </a:solidFill>
                <a:latin typeface="+mn-lt"/>
              </a:defRPr>
            </a:lvl8pPr>
            <a:lvl9pPr marL="3886200" indent="-228600" algn="l" rtl="0" eaLnBrk="1" fontAlgn="base" hangingPunct="1">
              <a:spcBef>
                <a:spcPct val="20000"/>
              </a:spcBef>
              <a:spcAft>
                <a:spcPct val="0"/>
              </a:spcAft>
              <a:buChar char="»"/>
              <a:defRPr sz="1200">
                <a:solidFill>
                  <a:schemeClr val="tx1"/>
                </a:solidFill>
                <a:latin typeface="+mn-lt"/>
              </a:defRPr>
            </a:lvl9pPr>
          </a:lstStyle>
          <a:p>
            <a:r>
              <a:rPr lang="en-US" sz="1600" kern="0" dirty="0" smtClean="0"/>
              <a:t>Simulated link gain: </a:t>
            </a:r>
          </a:p>
          <a:p>
            <a:pPr lvl="1"/>
            <a:r>
              <a:rPr lang="en-US" sz="1400" kern="0" dirty="0" smtClean="0"/>
              <a:t>Link has a low gain at the beginning, improves to max gain half way, and reverts back to low gain</a:t>
            </a:r>
          </a:p>
          <a:p>
            <a:endParaRPr lang="en-US" sz="1600" kern="0" dirty="0"/>
          </a:p>
        </p:txBody>
      </p:sp>
      <p:sp>
        <p:nvSpPr>
          <p:cNvPr id="9" name="Content Placeholder 2"/>
          <p:cNvSpPr txBox="1">
            <a:spLocks/>
          </p:cNvSpPr>
          <p:nvPr/>
        </p:nvSpPr>
        <p:spPr bwMode="auto">
          <a:xfrm>
            <a:off x="230069" y="3531819"/>
            <a:ext cx="4565148" cy="19466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accent2"/>
              </a:buClr>
              <a:buSzPct val="85000"/>
              <a:buFont typeface="Wingdings" pitchFamily="2" charset="2"/>
              <a:buChar char="v"/>
              <a:defRPr sz="20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Font typeface="Arial" charset="0"/>
              <a:buChar char="–"/>
              <a:defRPr>
                <a:solidFill>
                  <a:schemeClr val="accent2"/>
                </a:solidFill>
                <a:latin typeface="+mn-lt"/>
              </a:defRPr>
            </a:lvl2pPr>
            <a:lvl3pPr marL="1143000" indent="-228600" algn="l" rtl="0" eaLnBrk="1" fontAlgn="base" hangingPunct="1">
              <a:spcBef>
                <a:spcPct val="20000"/>
              </a:spcBef>
              <a:spcAft>
                <a:spcPct val="0"/>
              </a:spcAft>
              <a:buClr>
                <a:schemeClr val="accent2"/>
              </a:buClr>
              <a:buFont typeface="Verdana" pitchFamily="34" charset="0"/>
              <a:buChar char="▪"/>
              <a:defRPr sz="1600">
                <a:solidFill>
                  <a:schemeClr val="tx1"/>
                </a:solidFill>
                <a:latin typeface="+mn-lt"/>
              </a:defRPr>
            </a:lvl3pPr>
            <a:lvl4pPr marL="1600200" indent="-228600" algn="l" rtl="0" eaLnBrk="1" fontAlgn="base" hangingPunct="1">
              <a:spcBef>
                <a:spcPct val="20000"/>
              </a:spcBef>
              <a:spcAft>
                <a:spcPct val="0"/>
              </a:spcAft>
              <a:buChar char="–"/>
              <a:defRPr sz="1400">
                <a:solidFill>
                  <a:schemeClr val="accent2"/>
                </a:solidFill>
                <a:latin typeface="+mn-lt"/>
              </a:defRPr>
            </a:lvl4pPr>
            <a:lvl5pPr marL="2057400" indent="-228600" algn="l" rtl="0" eaLnBrk="1" fontAlgn="base" hangingPunct="1">
              <a:spcBef>
                <a:spcPct val="20000"/>
              </a:spcBef>
              <a:spcAft>
                <a:spcPct val="0"/>
              </a:spcAft>
              <a:buChar char="»"/>
              <a:defRPr sz="1200">
                <a:solidFill>
                  <a:schemeClr val="tx1"/>
                </a:solidFill>
                <a:latin typeface="+mn-lt"/>
              </a:defRPr>
            </a:lvl5pPr>
            <a:lvl6pPr marL="2514600" indent="-228600" algn="l" rtl="0" eaLnBrk="1" fontAlgn="base" hangingPunct="1">
              <a:spcBef>
                <a:spcPct val="20000"/>
              </a:spcBef>
              <a:spcAft>
                <a:spcPct val="0"/>
              </a:spcAft>
              <a:buChar char="»"/>
              <a:defRPr sz="1200">
                <a:solidFill>
                  <a:schemeClr val="tx1"/>
                </a:solidFill>
                <a:latin typeface="+mn-lt"/>
              </a:defRPr>
            </a:lvl6pPr>
            <a:lvl7pPr marL="2971800" indent="-228600" algn="l" rtl="0" eaLnBrk="1" fontAlgn="base" hangingPunct="1">
              <a:spcBef>
                <a:spcPct val="20000"/>
              </a:spcBef>
              <a:spcAft>
                <a:spcPct val="0"/>
              </a:spcAft>
              <a:buChar char="»"/>
              <a:defRPr sz="1200">
                <a:solidFill>
                  <a:schemeClr val="tx1"/>
                </a:solidFill>
                <a:latin typeface="+mn-lt"/>
              </a:defRPr>
            </a:lvl7pPr>
            <a:lvl8pPr marL="3429000" indent="-228600" algn="l" rtl="0" eaLnBrk="1" fontAlgn="base" hangingPunct="1">
              <a:spcBef>
                <a:spcPct val="20000"/>
              </a:spcBef>
              <a:spcAft>
                <a:spcPct val="0"/>
              </a:spcAft>
              <a:buChar char="»"/>
              <a:defRPr sz="1200">
                <a:solidFill>
                  <a:schemeClr val="tx1"/>
                </a:solidFill>
                <a:latin typeface="+mn-lt"/>
              </a:defRPr>
            </a:lvl8pPr>
            <a:lvl9pPr marL="3886200" indent="-228600" algn="l" rtl="0" eaLnBrk="1" fontAlgn="base" hangingPunct="1">
              <a:spcBef>
                <a:spcPct val="20000"/>
              </a:spcBef>
              <a:spcAft>
                <a:spcPct val="0"/>
              </a:spcAft>
              <a:buChar char="»"/>
              <a:defRPr sz="1200">
                <a:solidFill>
                  <a:schemeClr val="tx1"/>
                </a:solidFill>
                <a:latin typeface="+mn-lt"/>
              </a:defRPr>
            </a:lvl9pPr>
          </a:lstStyle>
          <a:p>
            <a:r>
              <a:rPr lang="en-US" sz="1600" kern="0" dirty="0" smtClean="0"/>
              <a:t>Achieved throughput: </a:t>
            </a:r>
          </a:p>
          <a:p>
            <a:pPr lvl="1"/>
            <a:r>
              <a:rPr lang="en-US" sz="1400" kern="0" dirty="0" smtClean="0"/>
              <a:t>Dynamic link adaptation ensures the attained throughput is the best achievable given the current link condition</a:t>
            </a:r>
          </a:p>
          <a:p>
            <a:endParaRPr lang="en-US" sz="1600" kern="0" dirty="0"/>
          </a:p>
        </p:txBody>
      </p:sp>
      <p:sp>
        <p:nvSpPr>
          <p:cNvPr id="15" name="Content Placeholder 2"/>
          <p:cNvSpPr txBox="1">
            <a:spLocks/>
          </p:cNvSpPr>
          <p:nvPr/>
        </p:nvSpPr>
        <p:spPr bwMode="auto">
          <a:xfrm>
            <a:off x="230067" y="5089072"/>
            <a:ext cx="4565148" cy="156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accent2"/>
              </a:buClr>
              <a:buSzPct val="85000"/>
              <a:buFont typeface="Wingdings" pitchFamily="2" charset="2"/>
              <a:buChar char="v"/>
              <a:defRPr sz="20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Font typeface="Arial" charset="0"/>
              <a:buChar char="–"/>
              <a:defRPr>
                <a:solidFill>
                  <a:schemeClr val="accent2"/>
                </a:solidFill>
                <a:latin typeface="+mn-lt"/>
              </a:defRPr>
            </a:lvl2pPr>
            <a:lvl3pPr marL="1143000" indent="-228600" algn="l" rtl="0" eaLnBrk="1" fontAlgn="base" hangingPunct="1">
              <a:spcBef>
                <a:spcPct val="20000"/>
              </a:spcBef>
              <a:spcAft>
                <a:spcPct val="0"/>
              </a:spcAft>
              <a:buClr>
                <a:schemeClr val="accent2"/>
              </a:buClr>
              <a:buFont typeface="Verdana" pitchFamily="34" charset="0"/>
              <a:buChar char="▪"/>
              <a:defRPr sz="1600">
                <a:solidFill>
                  <a:schemeClr val="tx1"/>
                </a:solidFill>
                <a:latin typeface="+mn-lt"/>
              </a:defRPr>
            </a:lvl3pPr>
            <a:lvl4pPr marL="1600200" indent="-228600" algn="l" rtl="0" eaLnBrk="1" fontAlgn="base" hangingPunct="1">
              <a:spcBef>
                <a:spcPct val="20000"/>
              </a:spcBef>
              <a:spcAft>
                <a:spcPct val="0"/>
              </a:spcAft>
              <a:buChar char="–"/>
              <a:defRPr sz="1400">
                <a:solidFill>
                  <a:schemeClr val="accent2"/>
                </a:solidFill>
                <a:latin typeface="+mn-lt"/>
              </a:defRPr>
            </a:lvl4pPr>
            <a:lvl5pPr marL="2057400" indent="-228600" algn="l" rtl="0" eaLnBrk="1" fontAlgn="base" hangingPunct="1">
              <a:spcBef>
                <a:spcPct val="20000"/>
              </a:spcBef>
              <a:spcAft>
                <a:spcPct val="0"/>
              </a:spcAft>
              <a:buChar char="»"/>
              <a:defRPr sz="1200">
                <a:solidFill>
                  <a:schemeClr val="tx1"/>
                </a:solidFill>
                <a:latin typeface="+mn-lt"/>
              </a:defRPr>
            </a:lvl5pPr>
            <a:lvl6pPr marL="2514600" indent="-228600" algn="l" rtl="0" eaLnBrk="1" fontAlgn="base" hangingPunct="1">
              <a:spcBef>
                <a:spcPct val="20000"/>
              </a:spcBef>
              <a:spcAft>
                <a:spcPct val="0"/>
              </a:spcAft>
              <a:buChar char="»"/>
              <a:defRPr sz="1200">
                <a:solidFill>
                  <a:schemeClr val="tx1"/>
                </a:solidFill>
                <a:latin typeface="+mn-lt"/>
              </a:defRPr>
            </a:lvl6pPr>
            <a:lvl7pPr marL="2971800" indent="-228600" algn="l" rtl="0" eaLnBrk="1" fontAlgn="base" hangingPunct="1">
              <a:spcBef>
                <a:spcPct val="20000"/>
              </a:spcBef>
              <a:spcAft>
                <a:spcPct val="0"/>
              </a:spcAft>
              <a:buChar char="»"/>
              <a:defRPr sz="1200">
                <a:solidFill>
                  <a:schemeClr val="tx1"/>
                </a:solidFill>
                <a:latin typeface="+mn-lt"/>
              </a:defRPr>
            </a:lvl7pPr>
            <a:lvl8pPr marL="3429000" indent="-228600" algn="l" rtl="0" eaLnBrk="1" fontAlgn="base" hangingPunct="1">
              <a:spcBef>
                <a:spcPct val="20000"/>
              </a:spcBef>
              <a:spcAft>
                <a:spcPct val="0"/>
              </a:spcAft>
              <a:buChar char="»"/>
              <a:defRPr sz="1200">
                <a:solidFill>
                  <a:schemeClr val="tx1"/>
                </a:solidFill>
                <a:latin typeface="+mn-lt"/>
              </a:defRPr>
            </a:lvl8pPr>
            <a:lvl9pPr marL="3886200" indent="-228600" algn="l" rtl="0" eaLnBrk="1" fontAlgn="base" hangingPunct="1">
              <a:spcBef>
                <a:spcPct val="20000"/>
              </a:spcBef>
              <a:spcAft>
                <a:spcPct val="0"/>
              </a:spcAft>
              <a:buChar char="»"/>
              <a:defRPr sz="1200">
                <a:solidFill>
                  <a:schemeClr val="tx1"/>
                </a:solidFill>
                <a:latin typeface="+mn-lt"/>
              </a:defRPr>
            </a:lvl9pPr>
          </a:lstStyle>
          <a:p>
            <a:r>
              <a:rPr lang="en-US" sz="1600" kern="0" dirty="0" smtClean="0"/>
              <a:t>Transmitted Power: </a:t>
            </a:r>
          </a:p>
          <a:p>
            <a:pPr lvl="1"/>
            <a:r>
              <a:rPr lang="en-US" sz="1400" kern="0" dirty="0" smtClean="0"/>
              <a:t>Power control loop ensures that the transmitted EIRP (a) stays below the max EIRP limit, and (b) is the minimum required given the current link condition</a:t>
            </a:r>
          </a:p>
          <a:p>
            <a:endParaRPr lang="en-US" sz="1600" kern="0" dirty="0"/>
          </a:p>
        </p:txBody>
      </p:sp>
      <p:grpSp>
        <p:nvGrpSpPr>
          <p:cNvPr id="30" name="Group 29"/>
          <p:cNvGrpSpPr/>
          <p:nvPr/>
        </p:nvGrpSpPr>
        <p:grpSpPr>
          <a:xfrm>
            <a:off x="4875530" y="1892596"/>
            <a:ext cx="7313295" cy="4114800"/>
            <a:chOff x="3657600" y="1892596"/>
            <a:chExt cx="5486400" cy="4114800"/>
          </a:xfrm>
        </p:grpSpPr>
        <p:grpSp>
          <p:nvGrpSpPr>
            <p:cNvPr id="13" name="Group 12"/>
            <p:cNvGrpSpPr/>
            <p:nvPr/>
          </p:nvGrpSpPr>
          <p:grpSpPr>
            <a:xfrm>
              <a:off x="3657600" y="1892596"/>
              <a:ext cx="5486400" cy="4114800"/>
              <a:chOff x="3657600" y="1892596"/>
              <a:chExt cx="5486400" cy="411480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1892596"/>
                <a:ext cx="5486400" cy="41148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1892596"/>
                <a:ext cx="5486400" cy="41148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0" y="1892596"/>
                <a:ext cx="5486400" cy="4114800"/>
              </a:xfrm>
              <a:prstGeom prst="rect">
                <a:avLst/>
              </a:prstGeom>
            </p:spPr>
          </p:pic>
          <p:sp>
            <p:nvSpPr>
              <p:cNvPr id="12" name="Rectangle 11"/>
              <p:cNvSpPr/>
              <p:nvPr/>
            </p:nvSpPr>
            <p:spPr>
              <a:xfrm>
                <a:off x="5284381" y="1892596"/>
                <a:ext cx="2456121" cy="312331"/>
              </a:xfrm>
              <a:prstGeom prst="rect">
                <a:avLst/>
              </a:prstGeom>
              <a:solidFill>
                <a:schemeClr val="tx1"/>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bg1"/>
                  </a:solidFill>
                </a:endParaRPr>
              </a:p>
            </p:txBody>
          </p:sp>
        </p:grpSp>
        <p:sp>
          <p:nvSpPr>
            <p:cNvPr id="17" name="Rectangle 16"/>
            <p:cNvSpPr/>
            <p:nvPr/>
          </p:nvSpPr>
          <p:spPr>
            <a:xfrm>
              <a:off x="4883888" y="4505130"/>
              <a:ext cx="3207489" cy="1561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908696" y="3275298"/>
              <a:ext cx="3207489" cy="1561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929957" y="2871263"/>
              <a:ext cx="3207489" cy="1561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Channel Gain</a:t>
              </a:r>
            </a:p>
          </p:txBody>
        </p:sp>
        <p:sp>
          <p:nvSpPr>
            <p:cNvPr id="20" name="Rectangle 19"/>
            <p:cNvSpPr/>
            <p:nvPr/>
          </p:nvSpPr>
          <p:spPr>
            <a:xfrm>
              <a:off x="4929957" y="4151552"/>
              <a:ext cx="3207489" cy="1561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Achieved Throughput</a:t>
              </a:r>
            </a:p>
          </p:txBody>
        </p:sp>
        <p:sp>
          <p:nvSpPr>
            <p:cNvPr id="21" name="Rectangle 20"/>
            <p:cNvSpPr/>
            <p:nvPr/>
          </p:nvSpPr>
          <p:spPr>
            <a:xfrm>
              <a:off x="4827172" y="5368461"/>
              <a:ext cx="3207489" cy="1561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Transmitted Power</a:t>
              </a:r>
            </a:p>
          </p:txBody>
        </p:sp>
        <p:sp>
          <p:nvSpPr>
            <p:cNvPr id="22" name="Rectangle 21"/>
            <p:cNvSpPr/>
            <p:nvPr/>
          </p:nvSpPr>
          <p:spPr>
            <a:xfrm>
              <a:off x="4362885" y="3104964"/>
              <a:ext cx="4398343" cy="1561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 </a:t>
              </a:r>
              <a:endParaRPr lang="en-US" sz="1200" dirty="0">
                <a:solidFill>
                  <a:schemeClr val="tx1"/>
                </a:solidFill>
              </a:endParaRPr>
            </a:p>
          </p:txBody>
        </p:sp>
        <p:sp>
          <p:nvSpPr>
            <p:cNvPr id="23" name="Rectangle 22"/>
            <p:cNvSpPr/>
            <p:nvPr/>
          </p:nvSpPr>
          <p:spPr>
            <a:xfrm>
              <a:off x="4330986" y="4359598"/>
              <a:ext cx="4398343" cy="1561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 </a:t>
              </a:r>
              <a:endParaRPr lang="en-US" sz="1200" dirty="0">
                <a:solidFill>
                  <a:schemeClr val="tx1"/>
                </a:solidFill>
              </a:endParaRPr>
            </a:p>
          </p:txBody>
        </p:sp>
        <p:sp>
          <p:nvSpPr>
            <p:cNvPr id="24" name="Rectangle 23"/>
            <p:cNvSpPr/>
            <p:nvPr/>
          </p:nvSpPr>
          <p:spPr>
            <a:xfrm>
              <a:off x="4341619" y="5553236"/>
              <a:ext cx="4398343" cy="2762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 Time </a:t>
              </a:r>
              <a:r>
                <a:rPr lang="en-US" sz="1200" dirty="0" smtClean="0">
                  <a:solidFill>
                    <a:schemeClr val="bg1"/>
                  </a:solidFill>
                  <a:sym typeface="Wingdings" panose="05000000000000000000" pitchFamily="2" charset="2"/>
                </a:rPr>
                <a:t></a:t>
              </a:r>
              <a:endParaRPr lang="en-US" sz="1200" dirty="0">
                <a:solidFill>
                  <a:schemeClr val="bg1"/>
                </a:solidFill>
              </a:endParaRPr>
            </a:p>
          </p:txBody>
        </p:sp>
        <p:sp>
          <p:nvSpPr>
            <p:cNvPr id="26" name="Rectangle 25"/>
            <p:cNvSpPr/>
            <p:nvPr/>
          </p:nvSpPr>
          <p:spPr>
            <a:xfrm rot="16200000">
              <a:off x="3805164" y="5038585"/>
              <a:ext cx="854189" cy="26125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 </a:t>
              </a:r>
              <a:r>
                <a:rPr lang="en-US" sz="1200" dirty="0" err="1">
                  <a:solidFill>
                    <a:schemeClr val="bg1"/>
                  </a:solidFill>
                </a:rPr>
                <a:t>dBW</a:t>
              </a:r>
              <a:endParaRPr lang="en-US" sz="1200" dirty="0">
                <a:solidFill>
                  <a:schemeClr val="bg1"/>
                </a:solidFill>
              </a:endParaRPr>
            </a:p>
          </p:txBody>
        </p:sp>
        <p:sp>
          <p:nvSpPr>
            <p:cNvPr id="28" name="Rectangle 27"/>
            <p:cNvSpPr/>
            <p:nvPr/>
          </p:nvSpPr>
          <p:spPr>
            <a:xfrm rot="16200000">
              <a:off x="3715389" y="3822081"/>
              <a:ext cx="969936" cy="26125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Data Rate</a:t>
              </a:r>
            </a:p>
          </p:txBody>
        </p:sp>
        <p:sp>
          <p:nvSpPr>
            <p:cNvPr id="29" name="Rectangle 28"/>
            <p:cNvSpPr/>
            <p:nvPr/>
          </p:nvSpPr>
          <p:spPr>
            <a:xfrm rot="16200000">
              <a:off x="3697857" y="2545108"/>
              <a:ext cx="1005000" cy="26125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 dB</a:t>
              </a:r>
            </a:p>
          </p:txBody>
        </p:sp>
      </p:grpSp>
      <p:cxnSp>
        <p:nvCxnSpPr>
          <p:cNvPr id="7" name="Straight Arrow Connector 6"/>
          <p:cNvCxnSpPr/>
          <p:nvPr/>
        </p:nvCxnSpPr>
        <p:spPr>
          <a:xfrm>
            <a:off x="3590507" y="2402959"/>
            <a:ext cx="1488170" cy="0"/>
          </a:xfrm>
          <a:prstGeom prst="straightConnector1">
            <a:avLst/>
          </a:prstGeom>
          <a:ln>
            <a:solidFill>
              <a:srgbClr val="00B050"/>
            </a:solidFill>
            <a:tailEnd type="arrow"/>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a:off x="3793654" y="3714308"/>
            <a:ext cx="1285024" cy="0"/>
          </a:xfrm>
          <a:prstGeom prst="straightConnector1">
            <a:avLst/>
          </a:prstGeom>
          <a:ln>
            <a:solidFill>
              <a:srgbClr val="00B050"/>
            </a:solidFill>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a:off x="3793652" y="5271561"/>
            <a:ext cx="1285024" cy="0"/>
          </a:xfrm>
          <a:prstGeom prst="straightConnector1">
            <a:avLst/>
          </a:prstGeom>
          <a:ln>
            <a:solidFill>
              <a:srgbClr val="00B050"/>
            </a:solidFill>
            <a:tailEnd type="arrow"/>
          </a:ln>
        </p:spPr>
        <p:style>
          <a:lnRef idx="1">
            <a:schemeClr val="dk1"/>
          </a:lnRef>
          <a:fillRef idx="0">
            <a:schemeClr val="dk1"/>
          </a:fillRef>
          <a:effectRef idx="0">
            <a:schemeClr val="dk1"/>
          </a:effectRef>
          <a:fontRef idx="minor">
            <a:schemeClr val="tx1"/>
          </a:fontRef>
        </p:style>
      </p:cxnSp>
      <p:sp>
        <p:nvSpPr>
          <p:cNvPr id="4" name="Slide Number Placeholder 3"/>
          <p:cNvSpPr>
            <a:spLocks noGrp="1"/>
          </p:cNvSpPr>
          <p:nvPr>
            <p:ph type="sldNum" sz="quarter" idx="12"/>
          </p:nvPr>
        </p:nvSpPr>
        <p:spPr/>
        <p:txBody>
          <a:bodyPr/>
          <a:lstStyle/>
          <a:p>
            <a:fld id="{25BA54BD-C84D-46CE-8B72-31BFB26ABA43}" type="slidenum">
              <a:rPr lang="en-IN" smtClean="0"/>
              <a:t>58</a:t>
            </a:fld>
            <a:endParaRPr lang="en-IN"/>
          </a:p>
        </p:txBody>
      </p:sp>
    </p:spTree>
    <p:extLst>
      <p:ext uri="{BB962C8B-B14F-4D97-AF65-F5344CB8AC3E}">
        <p14:creationId xmlns:p14="http://schemas.microsoft.com/office/powerpoint/2010/main" val="56212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9"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Schematic of Throughput Adaptation Algorithm</a:t>
            </a:r>
            <a:endParaRPr lang="en-US" dirty="0"/>
          </a:p>
        </p:txBody>
      </p:sp>
      <p:sp>
        <p:nvSpPr>
          <p:cNvPr id="4" name="Slide Number Placeholder 3"/>
          <p:cNvSpPr>
            <a:spLocks noGrp="1"/>
          </p:cNvSpPr>
          <p:nvPr>
            <p:ph type="sldNum" sz="quarter" idx="12"/>
          </p:nvPr>
        </p:nvSpPr>
        <p:spPr/>
        <p:txBody>
          <a:bodyPr/>
          <a:lstStyle/>
          <a:p>
            <a:fld id="{25BA54BD-C84D-46CE-8B72-31BFB26ABA43}" type="slidenum">
              <a:rPr lang="en-US" smtClean="0"/>
              <a:t>59</a:t>
            </a:fld>
            <a:endParaRPr lang="en-US"/>
          </a:p>
        </p:txBody>
      </p:sp>
      <p:sp>
        <p:nvSpPr>
          <p:cNvPr id="5" name="Rectangle 4"/>
          <p:cNvSpPr/>
          <p:nvPr/>
        </p:nvSpPr>
        <p:spPr bwMode="auto">
          <a:xfrm>
            <a:off x="1884271" y="2242450"/>
            <a:ext cx="4174860" cy="350610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100" b="0" i="1" u="none" strike="noStrike" cap="none" normalizeH="0" baseline="0" smtClean="0">
              <a:ln>
                <a:noFill/>
              </a:ln>
              <a:solidFill>
                <a:schemeClr val="bg1"/>
              </a:solidFill>
              <a:effectLst/>
              <a:latin typeface="Arial" charset="0"/>
            </a:endParaRPr>
          </a:p>
        </p:txBody>
      </p:sp>
      <p:sp>
        <p:nvSpPr>
          <p:cNvPr id="6" name="Rounded Rectangle 5"/>
          <p:cNvSpPr/>
          <p:nvPr/>
        </p:nvSpPr>
        <p:spPr bwMode="auto">
          <a:xfrm>
            <a:off x="2010063" y="2524872"/>
            <a:ext cx="1985211" cy="203947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1" u="none" strike="noStrike" cap="none" normalizeH="0" baseline="0" dirty="0" smtClean="0">
              <a:ln>
                <a:noFill/>
              </a:ln>
              <a:solidFill>
                <a:schemeClr val="bg1"/>
              </a:solidFill>
              <a:effectLst/>
              <a:latin typeface="Arial" charset="0"/>
            </a:endParaRPr>
          </a:p>
        </p:txBody>
      </p:sp>
      <p:sp>
        <p:nvSpPr>
          <p:cNvPr id="7" name="TextBox 6"/>
          <p:cNvSpPr txBox="1"/>
          <p:nvPr/>
        </p:nvSpPr>
        <p:spPr>
          <a:xfrm>
            <a:off x="4091902" y="3930322"/>
            <a:ext cx="1082842" cy="430887"/>
          </a:xfrm>
          <a:prstGeom prst="rect">
            <a:avLst/>
          </a:prstGeom>
          <a:noFill/>
        </p:spPr>
        <p:txBody>
          <a:bodyPr wrap="square" rtlCol="0">
            <a:spAutoFit/>
          </a:bodyPr>
          <a:lstStyle/>
          <a:p>
            <a:r>
              <a:rPr lang="en-US" sz="1100" dirty="0" smtClean="0">
                <a:solidFill>
                  <a:schemeClr val="bg1"/>
                </a:solidFill>
              </a:rPr>
              <a:t>Target </a:t>
            </a:r>
            <a:r>
              <a:rPr lang="en-US" sz="1100" dirty="0" err="1" smtClean="0">
                <a:solidFill>
                  <a:schemeClr val="bg1"/>
                </a:solidFill>
              </a:rPr>
              <a:t>Inroute</a:t>
            </a:r>
            <a:r>
              <a:rPr lang="en-US" sz="1100" dirty="0" smtClean="0">
                <a:solidFill>
                  <a:schemeClr val="bg1"/>
                </a:solidFill>
              </a:rPr>
              <a:t> Signal Quality</a:t>
            </a:r>
            <a:endParaRPr lang="en-US" sz="1100" dirty="0">
              <a:solidFill>
                <a:schemeClr val="bg1"/>
              </a:solidFill>
            </a:endParaRPr>
          </a:p>
        </p:txBody>
      </p:sp>
      <p:cxnSp>
        <p:nvCxnSpPr>
          <p:cNvPr id="8" name="Straight Arrow Connector 7"/>
          <p:cNvCxnSpPr/>
          <p:nvPr/>
        </p:nvCxnSpPr>
        <p:spPr bwMode="auto">
          <a:xfrm flipH="1">
            <a:off x="3752247" y="3969060"/>
            <a:ext cx="361945" cy="0"/>
          </a:xfrm>
          <a:prstGeom prst="straightConnector1">
            <a:avLst/>
          </a:prstGeom>
          <a:solidFill>
            <a:schemeClr val="accent1"/>
          </a:solidFill>
          <a:ln w="9525" cap="flat" cmpd="sng" algn="ctr">
            <a:solidFill>
              <a:schemeClr val="bg1"/>
            </a:solidFill>
            <a:prstDash val="solid"/>
            <a:round/>
            <a:headEnd type="none" w="med" len="med"/>
            <a:tailEnd type="triangle" w="med" len="med"/>
          </a:ln>
          <a:effectLst/>
        </p:spPr>
      </p:cxnSp>
      <p:graphicFrame>
        <p:nvGraphicFramePr>
          <p:cNvPr id="9" name="Object 7"/>
          <p:cNvGraphicFramePr>
            <a:graphicFrameLocks noChangeAspect="1"/>
          </p:cNvGraphicFramePr>
          <p:nvPr>
            <p:extLst/>
          </p:nvPr>
        </p:nvGraphicFramePr>
        <p:xfrm>
          <a:off x="3105460" y="4783005"/>
          <a:ext cx="642186" cy="460526"/>
        </p:xfrm>
        <a:graphic>
          <a:graphicData uri="http://schemas.openxmlformats.org/presentationml/2006/ole">
            <mc:AlternateContent xmlns:mc="http://schemas.openxmlformats.org/markup-compatibility/2006">
              <mc:Choice xmlns:v="urn:schemas-microsoft-com:vml" Requires="v">
                <p:oleObj spid="_x0000_s27688" name="Equation" r:id="rId3" imgW="583947" imgH="380835" progId="Equation.3">
                  <p:embed/>
                </p:oleObj>
              </mc:Choice>
              <mc:Fallback>
                <p:oleObj name="Equation" r:id="rId3" imgW="583947" imgH="380835" progId="Equation.3">
                  <p:embed/>
                  <p:pic>
                    <p:nvPicPr>
                      <p:cNvPr id="9"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5460" y="4783005"/>
                        <a:ext cx="642186" cy="4605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2227896" y="4654748"/>
            <a:ext cx="902368" cy="830997"/>
          </a:xfrm>
          <a:prstGeom prst="rect">
            <a:avLst/>
          </a:prstGeom>
          <a:noFill/>
        </p:spPr>
        <p:txBody>
          <a:bodyPr wrap="square" rtlCol="0">
            <a:spAutoFit/>
          </a:bodyPr>
          <a:lstStyle/>
          <a:p>
            <a:r>
              <a:rPr lang="en-US" sz="1200" dirty="0" err="1" smtClean="0">
                <a:solidFill>
                  <a:schemeClr val="bg1"/>
                </a:solidFill>
              </a:rPr>
              <a:t>Inroute</a:t>
            </a:r>
            <a:r>
              <a:rPr lang="en-US" sz="1200" dirty="0" smtClean="0">
                <a:solidFill>
                  <a:schemeClr val="bg1"/>
                </a:solidFill>
              </a:rPr>
              <a:t> </a:t>
            </a:r>
          </a:p>
          <a:p>
            <a:r>
              <a:rPr lang="en-US" sz="1200" dirty="0" smtClean="0">
                <a:solidFill>
                  <a:schemeClr val="bg1"/>
                </a:solidFill>
              </a:rPr>
              <a:t>Signal Quality Feedback</a:t>
            </a:r>
            <a:endParaRPr lang="en-US" sz="1200" dirty="0">
              <a:solidFill>
                <a:schemeClr val="bg1"/>
              </a:solidFill>
            </a:endParaRPr>
          </a:p>
        </p:txBody>
      </p:sp>
      <p:cxnSp>
        <p:nvCxnSpPr>
          <p:cNvPr id="11" name="Straight Arrow Connector 10"/>
          <p:cNvCxnSpPr>
            <a:stCxn id="25" idx="3"/>
          </p:cNvCxnSpPr>
          <p:nvPr/>
        </p:nvCxnSpPr>
        <p:spPr bwMode="auto">
          <a:xfrm>
            <a:off x="3729957" y="3004985"/>
            <a:ext cx="1171715" cy="0"/>
          </a:xfrm>
          <a:prstGeom prst="straightConnector1">
            <a:avLst/>
          </a:prstGeom>
          <a:solidFill>
            <a:schemeClr val="accent1"/>
          </a:solidFill>
          <a:ln w="9525" cap="flat" cmpd="sng" algn="ctr">
            <a:solidFill>
              <a:schemeClr val="bg1"/>
            </a:solidFill>
            <a:prstDash val="solid"/>
            <a:round/>
            <a:headEnd type="none" w="med" len="med"/>
            <a:tailEnd type="triangle" w="med" len="med"/>
          </a:ln>
          <a:effectLst/>
        </p:spPr>
      </p:cxnSp>
      <p:graphicFrame>
        <p:nvGraphicFramePr>
          <p:cNvPr id="12" name="Object 3"/>
          <p:cNvGraphicFramePr>
            <a:graphicFrameLocks noChangeAspect="1"/>
          </p:cNvGraphicFramePr>
          <p:nvPr>
            <p:extLst/>
          </p:nvPr>
        </p:nvGraphicFramePr>
        <p:xfrm>
          <a:off x="4185383" y="4301044"/>
          <a:ext cx="711716" cy="434658"/>
        </p:xfrm>
        <a:graphic>
          <a:graphicData uri="http://schemas.openxmlformats.org/presentationml/2006/ole">
            <mc:AlternateContent xmlns:mc="http://schemas.openxmlformats.org/markup-compatibility/2006">
              <mc:Choice xmlns:v="urn:schemas-microsoft-com:vml" Requires="v">
                <p:oleObj spid="_x0000_s27689" name="Equation" r:id="rId5" imgW="736280" imgH="406224" progId="Equation.3">
                  <p:embed/>
                </p:oleObj>
              </mc:Choice>
              <mc:Fallback>
                <p:oleObj name="Equation" r:id="rId5" imgW="736280" imgH="406224" progId="Equation.3">
                  <p:embed/>
                  <p:pic>
                    <p:nvPicPr>
                      <p:cNvPr id="12"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5383" y="4301044"/>
                        <a:ext cx="711716" cy="434658"/>
                      </a:xfrm>
                      <a:prstGeom prst="rect">
                        <a:avLst/>
                      </a:prstGeom>
                      <a:noFill/>
                    </p:spPr>
                  </p:pic>
                </p:oleObj>
              </mc:Fallback>
            </mc:AlternateContent>
          </a:graphicData>
        </a:graphic>
      </p:graphicFrame>
      <p:cxnSp>
        <p:nvCxnSpPr>
          <p:cNvPr id="13" name="Straight Connector 12"/>
          <p:cNvCxnSpPr>
            <a:stCxn id="16" idx="1"/>
          </p:cNvCxnSpPr>
          <p:nvPr/>
        </p:nvCxnSpPr>
        <p:spPr bwMode="auto">
          <a:xfrm flipH="1">
            <a:off x="3046357" y="5288026"/>
            <a:ext cx="1809616" cy="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14" name="Straight Arrow Connector 13"/>
          <p:cNvCxnSpPr/>
          <p:nvPr/>
        </p:nvCxnSpPr>
        <p:spPr bwMode="auto">
          <a:xfrm>
            <a:off x="3729957" y="3207050"/>
            <a:ext cx="1201405" cy="0"/>
          </a:xfrm>
          <a:prstGeom prst="straightConnector1">
            <a:avLst/>
          </a:prstGeom>
          <a:solidFill>
            <a:schemeClr val="accent1"/>
          </a:solidFill>
          <a:ln w="9525" cap="flat" cmpd="sng" algn="ctr">
            <a:solidFill>
              <a:schemeClr val="bg1"/>
            </a:solidFill>
            <a:prstDash val="solid"/>
            <a:round/>
            <a:headEnd type="none" w="med" len="med"/>
            <a:tailEnd type="triangle" w="med" len="med"/>
          </a:ln>
          <a:effectLst/>
        </p:spPr>
      </p:cxnSp>
      <p:cxnSp>
        <p:nvCxnSpPr>
          <p:cNvPr id="15" name="Straight Connector 14"/>
          <p:cNvCxnSpPr/>
          <p:nvPr/>
        </p:nvCxnSpPr>
        <p:spPr bwMode="auto">
          <a:xfrm>
            <a:off x="3046357" y="4086456"/>
            <a:ext cx="0" cy="1201570"/>
          </a:xfrm>
          <a:prstGeom prst="line">
            <a:avLst/>
          </a:prstGeom>
          <a:solidFill>
            <a:schemeClr val="accent1"/>
          </a:solidFill>
          <a:ln w="9525" cap="flat" cmpd="sng" algn="ctr">
            <a:solidFill>
              <a:schemeClr val="bg1"/>
            </a:solidFill>
            <a:prstDash val="solid"/>
            <a:round/>
            <a:headEnd type="triangle" w="med" len="med"/>
            <a:tailEnd type="none" w="med" len="med"/>
          </a:ln>
          <a:effectLst/>
        </p:spPr>
      </p:cxnSp>
      <p:sp>
        <p:nvSpPr>
          <p:cNvPr id="16" name="Rounded Rectangle 15"/>
          <p:cNvSpPr/>
          <p:nvPr/>
        </p:nvSpPr>
        <p:spPr bwMode="auto">
          <a:xfrm>
            <a:off x="4855973" y="4959079"/>
            <a:ext cx="1022684" cy="657894"/>
          </a:xfrm>
          <a:prstGeom prst="round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100" i="1" dirty="0">
              <a:solidFill>
                <a:schemeClr val="bg1"/>
              </a:solidFill>
              <a:latin typeface="Arial" charset="0"/>
            </a:endParaRPr>
          </a:p>
        </p:txBody>
      </p:sp>
      <p:sp>
        <p:nvSpPr>
          <p:cNvPr id="17" name="TextBox 16"/>
          <p:cNvSpPr txBox="1"/>
          <p:nvPr/>
        </p:nvSpPr>
        <p:spPr>
          <a:xfrm>
            <a:off x="4886053" y="5009012"/>
            <a:ext cx="962526" cy="523220"/>
          </a:xfrm>
          <a:prstGeom prst="rect">
            <a:avLst/>
          </a:prstGeom>
          <a:noFill/>
        </p:spPr>
        <p:txBody>
          <a:bodyPr wrap="square" rtlCol="0">
            <a:spAutoFit/>
          </a:bodyPr>
          <a:lstStyle/>
          <a:p>
            <a:r>
              <a:rPr lang="en-US" sz="1400" dirty="0" err="1" smtClean="0">
                <a:solidFill>
                  <a:schemeClr val="bg1"/>
                </a:solidFill>
              </a:rPr>
              <a:t>Outroute</a:t>
            </a:r>
            <a:r>
              <a:rPr lang="en-US" sz="1400" dirty="0" smtClean="0">
                <a:solidFill>
                  <a:schemeClr val="bg1"/>
                </a:solidFill>
              </a:rPr>
              <a:t> Receiver</a:t>
            </a:r>
            <a:endParaRPr lang="en-US" sz="1400" dirty="0">
              <a:solidFill>
                <a:schemeClr val="bg1"/>
              </a:solidFill>
            </a:endParaRPr>
          </a:p>
        </p:txBody>
      </p:sp>
      <p:sp>
        <p:nvSpPr>
          <p:cNvPr id="18" name="TextBox 17"/>
          <p:cNvSpPr txBox="1"/>
          <p:nvPr/>
        </p:nvSpPr>
        <p:spPr>
          <a:xfrm>
            <a:off x="4028994" y="3238949"/>
            <a:ext cx="902368" cy="646331"/>
          </a:xfrm>
          <a:prstGeom prst="rect">
            <a:avLst/>
          </a:prstGeom>
          <a:noFill/>
        </p:spPr>
        <p:txBody>
          <a:bodyPr wrap="square" rtlCol="0">
            <a:spAutoFit/>
          </a:bodyPr>
          <a:lstStyle/>
          <a:p>
            <a:r>
              <a:rPr lang="en-US" sz="1200" dirty="0" smtClean="0">
                <a:solidFill>
                  <a:schemeClr val="bg1"/>
                </a:solidFill>
              </a:rPr>
              <a:t>Transmit Power Command</a:t>
            </a:r>
            <a:endParaRPr lang="en-US" sz="1200" dirty="0">
              <a:solidFill>
                <a:schemeClr val="bg1"/>
              </a:solidFill>
            </a:endParaRPr>
          </a:p>
        </p:txBody>
      </p:sp>
      <p:sp>
        <p:nvSpPr>
          <p:cNvPr id="19" name="TextBox 18"/>
          <p:cNvSpPr txBox="1"/>
          <p:nvPr/>
        </p:nvSpPr>
        <p:spPr>
          <a:xfrm>
            <a:off x="4040022" y="2360917"/>
            <a:ext cx="1112269" cy="646331"/>
          </a:xfrm>
          <a:prstGeom prst="rect">
            <a:avLst/>
          </a:prstGeom>
          <a:noFill/>
        </p:spPr>
        <p:txBody>
          <a:bodyPr wrap="square" rtlCol="0">
            <a:spAutoFit/>
          </a:bodyPr>
          <a:lstStyle/>
          <a:p>
            <a:r>
              <a:rPr lang="en-US" sz="1200" dirty="0" smtClean="0">
                <a:solidFill>
                  <a:schemeClr val="bg1"/>
                </a:solidFill>
              </a:rPr>
              <a:t>[Code Rate] Change Command</a:t>
            </a:r>
            <a:endParaRPr lang="en-US" sz="1200" dirty="0">
              <a:solidFill>
                <a:schemeClr val="bg1"/>
              </a:solidFill>
            </a:endParaRPr>
          </a:p>
        </p:txBody>
      </p:sp>
      <p:sp>
        <p:nvSpPr>
          <p:cNvPr id="20" name="Rectangle 19"/>
          <p:cNvSpPr/>
          <p:nvPr/>
        </p:nvSpPr>
        <p:spPr bwMode="auto">
          <a:xfrm>
            <a:off x="7253698" y="2231563"/>
            <a:ext cx="1509823" cy="351698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bg1"/>
              </a:solidFill>
              <a:effectLst/>
              <a:latin typeface="Arial" charset="0"/>
            </a:endParaRPr>
          </a:p>
        </p:txBody>
      </p:sp>
      <p:sp>
        <p:nvSpPr>
          <p:cNvPr id="21" name="TextBox 20"/>
          <p:cNvSpPr txBox="1"/>
          <p:nvPr/>
        </p:nvSpPr>
        <p:spPr>
          <a:xfrm>
            <a:off x="7488274" y="2246355"/>
            <a:ext cx="1321387" cy="338554"/>
          </a:xfrm>
          <a:prstGeom prst="rect">
            <a:avLst/>
          </a:prstGeom>
          <a:noFill/>
        </p:spPr>
        <p:txBody>
          <a:bodyPr wrap="none" rtlCol="0">
            <a:spAutoFit/>
          </a:bodyPr>
          <a:lstStyle/>
          <a:p>
            <a:r>
              <a:rPr lang="en-US" sz="1600" dirty="0" smtClean="0">
                <a:solidFill>
                  <a:schemeClr val="bg1"/>
                </a:solidFill>
              </a:rPr>
              <a:t>SAT Gateway</a:t>
            </a:r>
            <a:endParaRPr lang="en-US" sz="1600" dirty="0">
              <a:solidFill>
                <a:schemeClr val="bg1"/>
              </a:solidFill>
            </a:endParaRPr>
          </a:p>
        </p:txBody>
      </p:sp>
      <p:cxnSp>
        <p:nvCxnSpPr>
          <p:cNvPr id="22" name="Elbow Connector 21"/>
          <p:cNvCxnSpPr>
            <a:stCxn id="27" idx="2"/>
            <a:endCxn id="33" idx="0"/>
          </p:cNvCxnSpPr>
          <p:nvPr/>
        </p:nvCxnSpPr>
        <p:spPr bwMode="auto">
          <a:xfrm rot="16200000" flipH="1">
            <a:off x="7235917" y="4240148"/>
            <a:ext cx="1436690" cy="1817"/>
          </a:xfrm>
          <a:prstGeom prst="bentConnector3">
            <a:avLst>
              <a:gd name="adj1" fmla="val 50000"/>
            </a:avLst>
          </a:prstGeom>
          <a:ln>
            <a:headEnd type="none" w="med" len="med"/>
            <a:tailEnd type="arrow"/>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5329444" y="2263368"/>
            <a:ext cx="436338" cy="338554"/>
          </a:xfrm>
          <a:prstGeom prst="rect">
            <a:avLst/>
          </a:prstGeom>
          <a:noFill/>
        </p:spPr>
        <p:txBody>
          <a:bodyPr wrap="none" rtlCol="0">
            <a:spAutoFit/>
          </a:bodyPr>
          <a:lstStyle/>
          <a:p>
            <a:r>
              <a:rPr lang="en-US" sz="1600" dirty="0" smtClean="0">
                <a:solidFill>
                  <a:schemeClr val="bg1"/>
                </a:solidFill>
              </a:rPr>
              <a:t>UT</a:t>
            </a:r>
            <a:endParaRPr lang="en-US" sz="1600" dirty="0">
              <a:solidFill>
                <a:schemeClr val="bg1"/>
              </a:solidFill>
            </a:endParaRPr>
          </a:p>
        </p:txBody>
      </p:sp>
      <p:sp>
        <p:nvSpPr>
          <p:cNvPr id="24" name="TextBox 23"/>
          <p:cNvSpPr txBox="1"/>
          <p:nvPr/>
        </p:nvSpPr>
        <p:spPr>
          <a:xfrm>
            <a:off x="2362757" y="3486292"/>
            <a:ext cx="1367200" cy="60016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1100" dirty="0" smtClean="0">
                <a:solidFill>
                  <a:schemeClr val="bg1"/>
                </a:solidFill>
              </a:rPr>
              <a:t>ULPC </a:t>
            </a:r>
          </a:p>
          <a:p>
            <a:pPr algn="ctr"/>
            <a:r>
              <a:rPr lang="en-US" sz="1100" dirty="0" smtClean="0">
                <a:solidFill>
                  <a:schemeClr val="bg1"/>
                </a:solidFill>
              </a:rPr>
              <a:t>Signal Processing Algorithm</a:t>
            </a:r>
            <a:endParaRPr lang="en-US" sz="1100" dirty="0">
              <a:solidFill>
                <a:schemeClr val="bg1"/>
              </a:solidFill>
            </a:endParaRPr>
          </a:p>
        </p:txBody>
      </p:sp>
      <p:sp>
        <p:nvSpPr>
          <p:cNvPr id="25" name="TextBox 24"/>
          <p:cNvSpPr txBox="1"/>
          <p:nvPr/>
        </p:nvSpPr>
        <p:spPr>
          <a:xfrm>
            <a:off x="2362757" y="2704903"/>
            <a:ext cx="1367200" cy="60016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1100" dirty="0" smtClean="0">
                <a:solidFill>
                  <a:schemeClr val="bg1"/>
                </a:solidFill>
              </a:rPr>
              <a:t>Throughput Adaptation Algorithm</a:t>
            </a:r>
            <a:endParaRPr lang="en-US" sz="1100" dirty="0">
              <a:solidFill>
                <a:schemeClr val="bg1"/>
              </a:solidFill>
            </a:endParaRPr>
          </a:p>
        </p:txBody>
      </p:sp>
      <p:cxnSp>
        <p:nvCxnSpPr>
          <p:cNvPr id="26" name="Straight Connector 25"/>
          <p:cNvCxnSpPr>
            <a:stCxn id="25" idx="2"/>
            <a:endCxn id="24" idx="0"/>
          </p:cNvCxnSpPr>
          <p:nvPr/>
        </p:nvCxnSpPr>
        <p:spPr bwMode="auto">
          <a:xfrm>
            <a:off x="3046357" y="3305067"/>
            <a:ext cx="0" cy="181225"/>
          </a:xfrm>
          <a:prstGeom prst="line">
            <a:avLst/>
          </a:prstGeom>
          <a:solidFill>
            <a:schemeClr val="accent1"/>
          </a:solidFill>
          <a:ln w="9525" cap="flat" cmpd="sng" algn="ctr">
            <a:solidFill>
              <a:schemeClr val="bg1"/>
            </a:solidFill>
            <a:prstDash val="solid"/>
            <a:round/>
            <a:headEnd type="triangle" w="med" len="med"/>
            <a:tailEnd type="none" w="med" len="med"/>
          </a:ln>
          <a:effectLst/>
        </p:spPr>
      </p:cxnSp>
      <p:sp>
        <p:nvSpPr>
          <p:cNvPr id="27" name="Rounded Rectangle 26"/>
          <p:cNvSpPr/>
          <p:nvPr/>
        </p:nvSpPr>
        <p:spPr bwMode="auto">
          <a:xfrm>
            <a:off x="7442012" y="2864818"/>
            <a:ext cx="1022684" cy="657894"/>
          </a:xfrm>
          <a:prstGeom prst="round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100" i="1" dirty="0">
              <a:solidFill>
                <a:schemeClr val="bg1"/>
              </a:solidFill>
              <a:latin typeface="Arial" charset="0"/>
            </a:endParaRPr>
          </a:p>
        </p:txBody>
      </p:sp>
      <p:sp>
        <p:nvSpPr>
          <p:cNvPr id="28" name="TextBox 27"/>
          <p:cNvSpPr txBox="1"/>
          <p:nvPr/>
        </p:nvSpPr>
        <p:spPr>
          <a:xfrm>
            <a:off x="7431376" y="2954050"/>
            <a:ext cx="962526" cy="523220"/>
          </a:xfrm>
          <a:prstGeom prst="rect">
            <a:avLst/>
          </a:prstGeom>
          <a:noFill/>
        </p:spPr>
        <p:txBody>
          <a:bodyPr wrap="square" rtlCol="0">
            <a:spAutoFit/>
          </a:bodyPr>
          <a:lstStyle/>
          <a:p>
            <a:r>
              <a:rPr lang="en-US" sz="1400" dirty="0" err="1" smtClean="0">
                <a:solidFill>
                  <a:schemeClr val="bg1"/>
                </a:solidFill>
              </a:rPr>
              <a:t>Inroute</a:t>
            </a:r>
            <a:r>
              <a:rPr lang="en-US" sz="1400" dirty="0" smtClean="0">
                <a:solidFill>
                  <a:schemeClr val="bg1"/>
                </a:solidFill>
              </a:rPr>
              <a:t> Receiver</a:t>
            </a:r>
            <a:endParaRPr lang="en-US" sz="1400" dirty="0">
              <a:solidFill>
                <a:schemeClr val="bg1"/>
              </a:solidFill>
            </a:endParaRPr>
          </a:p>
        </p:txBody>
      </p:sp>
      <p:cxnSp>
        <p:nvCxnSpPr>
          <p:cNvPr id="29" name="Straight Arrow Connector 28"/>
          <p:cNvCxnSpPr>
            <a:endCxn id="28" idx="1"/>
          </p:cNvCxnSpPr>
          <p:nvPr/>
        </p:nvCxnSpPr>
        <p:spPr bwMode="auto">
          <a:xfrm>
            <a:off x="5577108" y="3207164"/>
            <a:ext cx="1854268" cy="8496"/>
          </a:xfrm>
          <a:prstGeom prst="straightConnector1">
            <a:avLst/>
          </a:prstGeom>
          <a:solidFill>
            <a:schemeClr val="accent1"/>
          </a:solidFill>
          <a:ln w="38100" cap="flat" cmpd="sng" algn="ctr">
            <a:solidFill>
              <a:srgbClr val="FFFF00"/>
            </a:solidFill>
            <a:prstDash val="solid"/>
            <a:round/>
            <a:headEnd type="none" w="med" len="med"/>
            <a:tailEnd type="triangle" w="med" len="med"/>
          </a:ln>
          <a:effectLst/>
        </p:spPr>
      </p:cxnSp>
      <p:sp>
        <p:nvSpPr>
          <p:cNvPr id="30" name="Rounded Rectangle 29"/>
          <p:cNvSpPr/>
          <p:nvPr/>
        </p:nvSpPr>
        <p:spPr bwMode="auto">
          <a:xfrm>
            <a:off x="4917636" y="2788940"/>
            <a:ext cx="1022684" cy="657894"/>
          </a:xfrm>
          <a:prstGeom prst="round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1" u="none" strike="noStrike" cap="none" normalizeH="0" baseline="0" dirty="0" smtClean="0">
              <a:ln>
                <a:noFill/>
              </a:ln>
              <a:solidFill>
                <a:schemeClr val="bg1"/>
              </a:solidFill>
              <a:effectLst/>
              <a:latin typeface="Arial" charset="0"/>
            </a:endParaRPr>
          </a:p>
        </p:txBody>
      </p:sp>
      <p:sp>
        <p:nvSpPr>
          <p:cNvPr id="31" name="TextBox 30"/>
          <p:cNvSpPr txBox="1"/>
          <p:nvPr/>
        </p:nvSpPr>
        <p:spPr>
          <a:xfrm>
            <a:off x="4901672" y="2864506"/>
            <a:ext cx="1114926" cy="523220"/>
          </a:xfrm>
          <a:prstGeom prst="rect">
            <a:avLst/>
          </a:prstGeom>
          <a:noFill/>
        </p:spPr>
        <p:txBody>
          <a:bodyPr wrap="square" rtlCol="0">
            <a:spAutoFit/>
          </a:bodyPr>
          <a:lstStyle/>
          <a:p>
            <a:r>
              <a:rPr lang="en-US" sz="1400" dirty="0" err="1" smtClean="0">
                <a:solidFill>
                  <a:schemeClr val="bg1"/>
                </a:solidFill>
              </a:rPr>
              <a:t>Inroute</a:t>
            </a:r>
            <a:r>
              <a:rPr lang="en-US" sz="1400" dirty="0" smtClean="0">
                <a:solidFill>
                  <a:schemeClr val="bg1"/>
                </a:solidFill>
              </a:rPr>
              <a:t> Transmitter</a:t>
            </a:r>
            <a:endParaRPr lang="en-US" sz="1400" dirty="0">
              <a:solidFill>
                <a:schemeClr val="bg1"/>
              </a:solidFill>
            </a:endParaRPr>
          </a:p>
        </p:txBody>
      </p:sp>
      <p:sp>
        <p:nvSpPr>
          <p:cNvPr id="32" name="TextBox 31"/>
          <p:cNvSpPr txBox="1"/>
          <p:nvPr/>
        </p:nvSpPr>
        <p:spPr>
          <a:xfrm>
            <a:off x="7948198" y="3580000"/>
            <a:ext cx="902368" cy="830997"/>
          </a:xfrm>
          <a:prstGeom prst="rect">
            <a:avLst/>
          </a:prstGeom>
          <a:noFill/>
        </p:spPr>
        <p:txBody>
          <a:bodyPr wrap="square" rtlCol="0">
            <a:spAutoFit/>
          </a:bodyPr>
          <a:lstStyle/>
          <a:p>
            <a:r>
              <a:rPr lang="en-US" sz="1200" dirty="0" err="1" smtClean="0">
                <a:solidFill>
                  <a:schemeClr val="bg1"/>
                </a:solidFill>
              </a:rPr>
              <a:t>Inroute</a:t>
            </a:r>
            <a:r>
              <a:rPr lang="en-US" sz="1200" dirty="0" smtClean="0">
                <a:solidFill>
                  <a:schemeClr val="bg1"/>
                </a:solidFill>
              </a:rPr>
              <a:t> </a:t>
            </a:r>
          </a:p>
          <a:p>
            <a:r>
              <a:rPr lang="en-US" sz="1200" dirty="0" smtClean="0">
                <a:solidFill>
                  <a:schemeClr val="bg1"/>
                </a:solidFill>
              </a:rPr>
              <a:t>Signal Quality Feedback</a:t>
            </a:r>
            <a:endParaRPr lang="en-US" sz="1200" dirty="0">
              <a:solidFill>
                <a:schemeClr val="bg1"/>
              </a:solidFill>
            </a:endParaRPr>
          </a:p>
        </p:txBody>
      </p:sp>
      <p:sp>
        <p:nvSpPr>
          <p:cNvPr id="33" name="Rounded Rectangle 32"/>
          <p:cNvSpPr/>
          <p:nvPr/>
        </p:nvSpPr>
        <p:spPr bwMode="auto">
          <a:xfrm>
            <a:off x="7443829" y="4959402"/>
            <a:ext cx="1022684" cy="657894"/>
          </a:xfrm>
          <a:prstGeom prst="round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100" i="1" dirty="0">
              <a:solidFill>
                <a:schemeClr val="bg1"/>
              </a:solidFill>
              <a:latin typeface="Arial" charset="0"/>
            </a:endParaRPr>
          </a:p>
        </p:txBody>
      </p:sp>
      <p:sp>
        <p:nvSpPr>
          <p:cNvPr id="34" name="TextBox 33"/>
          <p:cNvSpPr txBox="1"/>
          <p:nvPr/>
        </p:nvSpPr>
        <p:spPr>
          <a:xfrm>
            <a:off x="7467007" y="5037372"/>
            <a:ext cx="1073229" cy="523220"/>
          </a:xfrm>
          <a:prstGeom prst="rect">
            <a:avLst/>
          </a:prstGeom>
          <a:noFill/>
        </p:spPr>
        <p:txBody>
          <a:bodyPr wrap="square" rtlCol="0">
            <a:spAutoFit/>
          </a:bodyPr>
          <a:lstStyle/>
          <a:p>
            <a:r>
              <a:rPr lang="en-US" sz="1400" dirty="0" err="1" smtClean="0">
                <a:solidFill>
                  <a:schemeClr val="bg1"/>
                </a:solidFill>
              </a:rPr>
              <a:t>Outroute</a:t>
            </a:r>
            <a:r>
              <a:rPr lang="en-US" sz="1400" dirty="0" smtClean="0">
                <a:solidFill>
                  <a:schemeClr val="bg1"/>
                </a:solidFill>
              </a:rPr>
              <a:t> Transmitter</a:t>
            </a:r>
            <a:endParaRPr lang="en-US" sz="1400" dirty="0">
              <a:solidFill>
                <a:schemeClr val="bg1"/>
              </a:solidFill>
            </a:endParaRPr>
          </a:p>
        </p:txBody>
      </p:sp>
      <p:cxnSp>
        <p:nvCxnSpPr>
          <p:cNvPr id="35" name="Straight Arrow Connector 34"/>
          <p:cNvCxnSpPr>
            <a:stCxn id="33" idx="1"/>
            <a:endCxn id="16" idx="3"/>
          </p:cNvCxnSpPr>
          <p:nvPr/>
        </p:nvCxnSpPr>
        <p:spPr bwMode="auto">
          <a:xfrm flipH="1" flipV="1">
            <a:off x="5878657" y="5288026"/>
            <a:ext cx="1565172" cy="323"/>
          </a:xfrm>
          <a:prstGeom prst="straightConnector1">
            <a:avLst/>
          </a:prstGeom>
          <a:solidFill>
            <a:schemeClr val="accent1"/>
          </a:solidFill>
          <a:ln w="38100" cap="flat" cmpd="sng" algn="ctr">
            <a:solidFill>
              <a:srgbClr val="FFFF00"/>
            </a:solidFill>
            <a:prstDash val="solid"/>
            <a:round/>
            <a:headEnd type="none" w="med" len="med"/>
            <a:tailEnd type="triangle" w="med" len="med"/>
          </a:ln>
          <a:effectLst/>
        </p:spPr>
      </p:cxnSp>
      <p:sp>
        <p:nvSpPr>
          <p:cNvPr id="36" name="Rectangle 35"/>
          <p:cNvSpPr/>
          <p:nvPr/>
        </p:nvSpPr>
        <p:spPr bwMode="auto">
          <a:xfrm>
            <a:off x="6314304" y="2242449"/>
            <a:ext cx="685800" cy="350610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bg1"/>
              </a:solidFill>
              <a:effectLst/>
              <a:latin typeface="Arial" charset="0"/>
            </a:endParaRPr>
          </a:p>
        </p:txBody>
      </p:sp>
      <p:sp>
        <p:nvSpPr>
          <p:cNvPr id="37" name="TextBox 36"/>
          <p:cNvSpPr txBox="1"/>
          <p:nvPr/>
        </p:nvSpPr>
        <p:spPr>
          <a:xfrm>
            <a:off x="6314304" y="2249716"/>
            <a:ext cx="685800" cy="338554"/>
          </a:xfrm>
          <a:prstGeom prst="rect">
            <a:avLst/>
          </a:prstGeom>
          <a:noFill/>
        </p:spPr>
        <p:txBody>
          <a:bodyPr wrap="square" rtlCol="0">
            <a:spAutoFit/>
          </a:bodyPr>
          <a:lstStyle/>
          <a:p>
            <a:r>
              <a:rPr lang="en-US" sz="1600" dirty="0" smtClean="0">
                <a:solidFill>
                  <a:schemeClr val="bg1"/>
                </a:solidFill>
              </a:rPr>
              <a:t>SAT</a:t>
            </a:r>
            <a:endParaRPr lang="en-US" sz="1600" dirty="0">
              <a:solidFill>
                <a:schemeClr val="bg1"/>
              </a:solidFill>
            </a:endParaRPr>
          </a:p>
        </p:txBody>
      </p:sp>
      <p:sp>
        <p:nvSpPr>
          <p:cNvPr id="3" name="Rectangle 2"/>
          <p:cNvSpPr/>
          <p:nvPr/>
        </p:nvSpPr>
        <p:spPr>
          <a:xfrm>
            <a:off x="7467007" y="2263368"/>
            <a:ext cx="1296514" cy="321541"/>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Base Station</a:t>
            </a:r>
            <a:endParaRPr lang="en-IN" sz="1600" dirty="0">
              <a:solidFill>
                <a:schemeClr val="bg1"/>
              </a:solidFill>
            </a:endParaRPr>
          </a:p>
        </p:txBody>
      </p:sp>
      <p:sp>
        <p:nvSpPr>
          <p:cNvPr id="38" name="Rectangle 37"/>
          <p:cNvSpPr/>
          <p:nvPr/>
        </p:nvSpPr>
        <p:spPr>
          <a:xfrm>
            <a:off x="6346858" y="2294970"/>
            <a:ext cx="618671" cy="672129"/>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Wireless Link</a:t>
            </a:r>
            <a:endParaRPr lang="en-IN" sz="1600" dirty="0">
              <a:solidFill>
                <a:schemeClr val="bg1"/>
              </a:solidFill>
            </a:endParaRPr>
          </a:p>
        </p:txBody>
      </p:sp>
    </p:spTree>
    <p:extLst>
      <p:ext uri="{BB962C8B-B14F-4D97-AF65-F5344CB8AC3E}">
        <p14:creationId xmlns:p14="http://schemas.microsoft.com/office/powerpoint/2010/main" val="302168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Several Spectral Scenarios</a:t>
            </a:r>
            <a:endParaRPr lang="en-US" dirty="0"/>
          </a:p>
        </p:txBody>
      </p:sp>
      <p:sp>
        <p:nvSpPr>
          <p:cNvPr id="3" name="Content Placeholder 2"/>
          <p:cNvSpPr>
            <a:spLocks noGrp="1"/>
          </p:cNvSpPr>
          <p:nvPr>
            <p:ph idx="1"/>
          </p:nvPr>
        </p:nvSpPr>
        <p:spPr>
          <a:xfrm>
            <a:off x="531812" y="1447800"/>
            <a:ext cx="10820400" cy="2286000"/>
          </a:xfrm>
        </p:spPr>
        <p:txBody>
          <a:bodyPr>
            <a:normAutofit fontScale="92500" lnSpcReduction="20000"/>
          </a:bodyPr>
          <a:lstStyle/>
          <a:p>
            <a:r>
              <a:rPr lang="en-US" dirty="0" smtClean="0"/>
              <a:t>Four examples of wireless system spectral occupancies</a:t>
            </a:r>
          </a:p>
          <a:p>
            <a:r>
              <a:rPr lang="en-US" dirty="0" smtClean="0"/>
              <a:t>FR1 (Frequency Range 1, below 6 GHz)</a:t>
            </a:r>
          </a:p>
          <a:p>
            <a:pPr lvl="1"/>
            <a:r>
              <a:rPr lang="en-US" dirty="0" smtClean="0"/>
              <a:t>System 1: low bandwidth, can support low data rates</a:t>
            </a:r>
          </a:p>
          <a:p>
            <a:pPr lvl="1"/>
            <a:r>
              <a:rPr lang="en-US" dirty="0" smtClean="0"/>
              <a:t>System 2: medium bandwidth, can support  medium data rates</a:t>
            </a:r>
          </a:p>
          <a:p>
            <a:r>
              <a:rPr lang="en-US" dirty="0" smtClean="0"/>
              <a:t>FR2 (Frequency Range 2, mmWave, above 6 GHz)</a:t>
            </a:r>
          </a:p>
          <a:p>
            <a:pPr lvl="1"/>
            <a:r>
              <a:rPr lang="en-US" dirty="0" smtClean="0"/>
              <a:t>System 3: high bandwidth, can support high data rates</a:t>
            </a:r>
          </a:p>
          <a:p>
            <a:pPr lvl="1"/>
            <a:r>
              <a:rPr lang="en-US" dirty="0" smtClean="0"/>
              <a:t>System 4: high bandwidth, can support high data rates</a:t>
            </a:r>
          </a:p>
          <a:p>
            <a:endParaRPr lang="en-US" dirty="0"/>
          </a:p>
        </p:txBody>
      </p:sp>
      <p:sp>
        <p:nvSpPr>
          <p:cNvPr id="4" name="Slide Number Placeholder 3"/>
          <p:cNvSpPr>
            <a:spLocks noGrp="1"/>
          </p:cNvSpPr>
          <p:nvPr>
            <p:ph type="sldNum" sz="quarter" idx="12"/>
          </p:nvPr>
        </p:nvSpPr>
        <p:spPr/>
        <p:txBody>
          <a:bodyPr/>
          <a:lstStyle/>
          <a:p>
            <a:fld id="{25BA54BD-C84D-46CE-8B72-31BFB26ABA43}" type="slidenum">
              <a:rPr lang="en-US" smtClean="0"/>
              <a:t>6</a:t>
            </a:fld>
            <a:endParaRPr lang="en-US"/>
          </a:p>
        </p:txBody>
      </p:sp>
      <p:cxnSp>
        <p:nvCxnSpPr>
          <p:cNvPr id="6" name="Straight Connector 5"/>
          <p:cNvCxnSpPr/>
          <p:nvPr/>
        </p:nvCxnSpPr>
        <p:spPr>
          <a:xfrm>
            <a:off x="1784681" y="5277758"/>
            <a:ext cx="8153400" cy="0"/>
          </a:xfrm>
          <a:prstGeom prst="line">
            <a:avLst/>
          </a:prstGeom>
          <a:ln w="25400">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Trapezoid 6"/>
          <p:cNvSpPr/>
          <p:nvPr/>
        </p:nvSpPr>
        <p:spPr>
          <a:xfrm>
            <a:off x="2165681" y="4134758"/>
            <a:ext cx="457200" cy="1143000"/>
          </a:xfrm>
          <a:prstGeom prst="trapezoid">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apezoid 7"/>
          <p:cNvSpPr/>
          <p:nvPr/>
        </p:nvSpPr>
        <p:spPr>
          <a:xfrm>
            <a:off x="2622881" y="4134758"/>
            <a:ext cx="990600" cy="1143000"/>
          </a:xfrm>
          <a:prstGeom prst="trapezoid">
            <a:avLst/>
          </a:prstGeom>
          <a:solidFill>
            <a:srgbClr val="FFFF0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p:cNvSpPr/>
          <p:nvPr/>
        </p:nvSpPr>
        <p:spPr>
          <a:xfrm>
            <a:off x="5861381" y="4134758"/>
            <a:ext cx="1257300" cy="1143000"/>
          </a:xfrm>
          <a:prstGeom prst="trapezoid">
            <a:avLst/>
          </a:prstGeom>
          <a:solidFill>
            <a:schemeClr val="accent3">
              <a:lumMod val="60000"/>
              <a:lumOff val="40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p:cNvSpPr/>
          <p:nvPr/>
        </p:nvSpPr>
        <p:spPr>
          <a:xfrm>
            <a:off x="7118681" y="4134758"/>
            <a:ext cx="1447800" cy="1143000"/>
          </a:xfrm>
          <a:prstGeom prst="trapezoid">
            <a:avLst/>
          </a:prstGeom>
          <a:solidFill>
            <a:schemeClr val="accent5">
              <a:lumMod val="60000"/>
              <a:lumOff val="40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938081" y="5038846"/>
            <a:ext cx="1515158" cy="424732"/>
          </a:xfrm>
          <a:prstGeom prst="rect">
            <a:avLst/>
          </a:prstGeom>
          <a:noFill/>
        </p:spPr>
        <p:txBody>
          <a:bodyPr wrap="none" rtlCol="0">
            <a:spAutoFit/>
          </a:bodyPr>
          <a:lstStyle/>
          <a:p>
            <a:pPr>
              <a:lnSpc>
                <a:spcPct val="90000"/>
              </a:lnSpc>
            </a:pPr>
            <a:r>
              <a:rPr lang="en-US" sz="2400" dirty="0" smtClean="0"/>
              <a:t>Frequency</a:t>
            </a:r>
            <a:endParaRPr lang="en-US" sz="2400" dirty="0"/>
          </a:p>
        </p:txBody>
      </p:sp>
      <p:sp>
        <p:nvSpPr>
          <p:cNvPr id="13" name="Left Brace 12"/>
          <p:cNvSpPr/>
          <p:nvPr/>
        </p:nvSpPr>
        <p:spPr>
          <a:xfrm rot="16200000">
            <a:off x="2713845" y="4608791"/>
            <a:ext cx="315733" cy="1936598"/>
          </a:xfrm>
          <a:prstGeom prst="leftBrace">
            <a:avLst/>
          </a:prstGeom>
          <a:ln w="25400">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2336949" y="5779312"/>
            <a:ext cx="1785232" cy="424732"/>
          </a:xfrm>
          <a:prstGeom prst="rect">
            <a:avLst/>
          </a:prstGeom>
          <a:noFill/>
        </p:spPr>
        <p:txBody>
          <a:bodyPr wrap="none" rtlCol="0">
            <a:spAutoFit/>
          </a:bodyPr>
          <a:lstStyle/>
          <a:p>
            <a:pPr>
              <a:lnSpc>
                <a:spcPct val="90000"/>
              </a:lnSpc>
            </a:pPr>
            <a:r>
              <a:rPr lang="en-US" sz="2400" dirty="0" smtClean="0"/>
              <a:t>FR1: 2.5 GHz</a:t>
            </a:r>
            <a:endParaRPr lang="en-US" sz="2400" dirty="0"/>
          </a:p>
        </p:txBody>
      </p:sp>
      <p:sp>
        <p:nvSpPr>
          <p:cNvPr id="15" name="Left Brace 14"/>
          <p:cNvSpPr/>
          <p:nvPr/>
        </p:nvSpPr>
        <p:spPr>
          <a:xfrm rot="16200000">
            <a:off x="7079545" y="4097446"/>
            <a:ext cx="315733" cy="3047999"/>
          </a:xfrm>
          <a:prstGeom prst="leftBrace">
            <a:avLst/>
          </a:prstGeom>
          <a:ln w="25400">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6627812" y="5823668"/>
            <a:ext cx="2448171" cy="424732"/>
          </a:xfrm>
          <a:prstGeom prst="rect">
            <a:avLst/>
          </a:prstGeom>
          <a:noFill/>
        </p:spPr>
        <p:txBody>
          <a:bodyPr wrap="none" rtlCol="0">
            <a:spAutoFit/>
          </a:bodyPr>
          <a:lstStyle/>
          <a:p>
            <a:pPr>
              <a:lnSpc>
                <a:spcPct val="90000"/>
              </a:lnSpc>
            </a:pPr>
            <a:r>
              <a:rPr lang="en-US" sz="2400" dirty="0" smtClean="0"/>
              <a:t>FR2: Above 6 GHz</a:t>
            </a:r>
            <a:endParaRPr lang="en-US" sz="2400" dirty="0"/>
          </a:p>
        </p:txBody>
      </p:sp>
    </p:spTree>
    <p:extLst>
      <p:ext uri="{BB962C8B-B14F-4D97-AF65-F5344CB8AC3E}">
        <p14:creationId xmlns:p14="http://schemas.microsoft.com/office/powerpoint/2010/main" val="207047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Large Scale and Small Scale </a:t>
            </a:r>
            <a:br>
              <a:rPr lang="en-US" dirty="0"/>
            </a:br>
            <a:r>
              <a:rPr lang="en-US" dirty="0"/>
              <a:t>Path Loss Models</a:t>
            </a:r>
          </a:p>
        </p:txBody>
      </p:sp>
      <p:sp>
        <p:nvSpPr>
          <p:cNvPr id="3" name="Content Placeholder 2"/>
          <p:cNvSpPr>
            <a:spLocks noGrp="1"/>
          </p:cNvSpPr>
          <p:nvPr>
            <p:ph idx="1"/>
          </p:nvPr>
        </p:nvSpPr>
        <p:spPr/>
        <p:txBody>
          <a:bodyPr/>
          <a:lstStyle/>
          <a:p>
            <a:r>
              <a:rPr lang="en-US" dirty="0" smtClean="0"/>
              <a:t>Ideal path loss model is                                    , however, the actual attenuation exhibits large scale and small scale variations</a:t>
            </a:r>
            <a:endParaRPr lang="en-US" dirty="0"/>
          </a:p>
        </p:txBody>
      </p:sp>
      <p:sp>
        <p:nvSpPr>
          <p:cNvPr id="4" name="Slide Number Placeholder 3"/>
          <p:cNvSpPr>
            <a:spLocks noGrp="1"/>
          </p:cNvSpPr>
          <p:nvPr>
            <p:ph type="sldNum" sz="quarter" idx="12"/>
          </p:nvPr>
        </p:nvSpPr>
        <p:spPr/>
        <p:txBody>
          <a:bodyPr/>
          <a:lstStyle/>
          <a:p>
            <a:fld id="{25BA54BD-C84D-46CE-8B72-31BFB26ABA43}" type="slidenum">
              <a:rPr lang="en-US" smtClean="0"/>
              <a:t>60</a:t>
            </a:fld>
            <a:endParaRPr lang="en-US"/>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5960" y="2204864"/>
            <a:ext cx="7704671" cy="3420380"/>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3538128" y="5637363"/>
                <a:ext cx="5499967" cy="341632"/>
              </a:xfrm>
              <a:prstGeom prst="rect">
                <a:avLst/>
              </a:prstGeom>
              <a:noFill/>
            </p:spPr>
            <p:txBody>
              <a:bodyPr wrap="none" rtlCol="0">
                <a:spAutoFit/>
              </a:bodyPr>
              <a:lstStyle/>
              <a:p>
                <a:pPr>
                  <a:lnSpc>
                    <a:spcPct val="90000"/>
                  </a:lnSpc>
                </a:pPr>
                <a:r>
                  <a:rPr lang="en-US" dirty="0" smtClean="0"/>
                  <a:t>Distance </a:t>
                </a:r>
                <a14:m>
                  <m:oMath xmlns:m="http://schemas.openxmlformats.org/officeDocument/2006/math">
                    <m:r>
                      <a:rPr lang="en-US" b="0" i="0" smtClean="0">
                        <a:latin typeface="Cambria Math"/>
                      </a:rPr>
                      <m:t>10</m:t>
                    </m:r>
                    <m:r>
                      <a:rPr lang="en-US" b="0" i="1" smtClean="0">
                        <a:latin typeface="Cambria Math"/>
                        <a:ea typeface="Cambria Math"/>
                      </a:rPr>
                      <m:t>×</m:t>
                    </m:r>
                    <m:func>
                      <m:funcPr>
                        <m:ctrlPr>
                          <a:rPr lang="en-US" b="0" i="1" smtClean="0">
                            <a:latin typeface="Cambria Math" panose="02040503050406030204" pitchFamily="18" charset="0"/>
                            <a:ea typeface="Cambria Math"/>
                          </a:rPr>
                        </m:ctrlPr>
                      </m:funcPr>
                      <m:fName>
                        <m:sSub>
                          <m:sSubPr>
                            <m:ctrlPr>
                              <a:rPr lang="en-US" b="0" i="1" smtClean="0">
                                <a:latin typeface="Cambria Math" panose="02040503050406030204" pitchFamily="18" charset="0"/>
                                <a:ea typeface="Cambria Math"/>
                              </a:rPr>
                            </m:ctrlPr>
                          </m:sSubPr>
                          <m:e>
                            <m:r>
                              <m:rPr>
                                <m:sty m:val="p"/>
                              </m:rPr>
                              <a:rPr lang="en-US" b="0" i="0" smtClean="0">
                                <a:latin typeface="Cambria Math"/>
                                <a:ea typeface="Cambria Math"/>
                              </a:rPr>
                              <m:t>log</m:t>
                            </m:r>
                          </m:e>
                          <m:sub>
                            <m:r>
                              <a:rPr lang="en-US" b="0" i="1" smtClean="0">
                                <a:latin typeface="Cambria Math"/>
                                <a:ea typeface="Cambria Math"/>
                              </a:rPr>
                              <m:t>10</m:t>
                            </m:r>
                          </m:sub>
                        </m:sSub>
                      </m:fName>
                      <m:e>
                        <m:r>
                          <a:rPr lang="en-US" b="0" i="1" smtClean="0">
                            <a:latin typeface="Cambria Math"/>
                            <a:ea typeface="Cambria Math"/>
                          </a:rPr>
                          <m:t>𝑑</m:t>
                        </m:r>
                      </m:e>
                    </m:func>
                  </m:oMath>
                </a14:m>
                <a:r>
                  <a:rPr lang="en-US" dirty="0" smtClean="0"/>
                  <a:t> between transmitter and receiver</a:t>
                </a:r>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538128" y="5637363"/>
                <a:ext cx="5499967" cy="341632"/>
              </a:xfrm>
              <a:prstGeom prst="rect">
                <a:avLst/>
              </a:prstGeom>
              <a:blipFill rotWithShape="1">
                <a:blip r:embed="rId3"/>
                <a:stretch>
                  <a:fillRect l="-886" t="-16071" r="-332" b="-28571"/>
                </a:stretch>
              </a:blipFill>
            </p:spPr>
            <p:txBody>
              <a:bodyPr/>
              <a:lstStyle/>
              <a:p>
                <a:r>
                  <a:rPr lang="en-US">
                    <a:noFill/>
                  </a:rPr>
                  <a:t> </a:t>
                </a:r>
              </a:p>
            </p:txBody>
          </p:sp>
        </mc:Fallback>
      </mc:AlternateContent>
      <p:pic>
        <p:nvPicPr>
          <p:cNvPr id="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6586" y="2204863"/>
            <a:ext cx="1567658" cy="612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7968443" y="2357029"/>
            <a:ext cx="1833002" cy="307777"/>
          </a:xfrm>
          <a:prstGeom prst="rect">
            <a:avLst/>
          </a:prstGeom>
        </p:spPr>
        <p:txBody>
          <a:bodyPr wrap="none">
            <a:spAutoFit/>
          </a:bodyPr>
          <a:lstStyle/>
          <a:p>
            <a:r>
              <a:rPr lang="en-US" sz="1400" dirty="0">
                <a:solidFill>
                  <a:schemeClr val="bg1"/>
                </a:solidFill>
              </a:rPr>
              <a:t>Free Space Path Loss </a:t>
            </a:r>
          </a:p>
        </p:txBody>
      </p:sp>
      <p:pic>
        <p:nvPicPr>
          <p:cNvPr id="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2638" y="1340768"/>
            <a:ext cx="1567658" cy="612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408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364442" y="3861048"/>
            <a:ext cx="5562618" cy="1794027"/>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An Intuitive Explanation of Fading</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772" y="2348880"/>
            <a:ext cx="4329675" cy="3247256"/>
          </a:xfrm>
        </p:spPr>
      </p:pic>
      <p:sp>
        <p:nvSpPr>
          <p:cNvPr id="4" name="Slide Number Placeholder 3"/>
          <p:cNvSpPr>
            <a:spLocks noGrp="1"/>
          </p:cNvSpPr>
          <p:nvPr>
            <p:ph type="sldNum" sz="quarter" idx="12"/>
          </p:nvPr>
        </p:nvSpPr>
        <p:spPr/>
        <p:txBody>
          <a:bodyPr/>
          <a:lstStyle/>
          <a:p>
            <a:fld id="{25BA54BD-C84D-46CE-8B72-31BFB26ABA43}" type="slidenum">
              <a:rPr lang="en-US" smtClean="0"/>
              <a:t>61</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0097" y="1664804"/>
            <a:ext cx="3434378" cy="204233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1218" y="3897051"/>
            <a:ext cx="5324705" cy="1595877"/>
          </a:xfrm>
          <a:prstGeom prst="rect">
            <a:avLst/>
          </a:prstGeom>
        </p:spPr>
      </p:pic>
      <p:sp>
        <p:nvSpPr>
          <p:cNvPr id="9" name="TextBox 8"/>
          <p:cNvSpPr txBox="1"/>
          <p:nvPr/>
        </p:nvSpPr>
        <p:spPr>
          <a:xfrm>
            <a:off x="1053852" y="1952836"/>
            <a:ext cx="3187091" cy="313932"/>
          </a:xfrm>
          <a:prstGeom prst="rect">
            <a:avLst/>
          </a:prstGeom>
          <a:noFill/>
        </p:spPr>
        <p:txBody>
          <a:bodyPr wrap="none" rtlCol="0">
            <a:spAutoFit/>
          </a:bodyPr>
          <a:lstStyle/>
          <a:p>
            <a:pPr>
              <a:lnSpc>
                <a:spcPct val="90000"/>
              </a:lnSpc>
            </a:pPr>
            <a:r>
              <a:rPr lang="en-US" sz="1600" dirty="0" smtClean="0"/>
              <a:t>A colorful pattern in a soapy bubble</a:t>
            </a:r>
            <a:endParaRPr lang="en-US" sz="1600" dirty="0"/>
          </a:p>
        </p:txBody>
      </p:sp>
      <p:sp>
        <p:nvSpPr>
          <p:cNvPr id="10" name="TextBox 9"/>
          <p:cNvSpPr txBox="1"/>
          <p:nvPr/>
        </p:nvSpPr>
        <p:spPr>
          <a:xfrm>
            <a:off x="4546241" y="1325989"/>
            <a:ext cx="3636404" cy="2086725"/>
          </a:xfrm>
          <a:prstGeom prst="rect">
            <a:avLst/>
          </a:prstGeom>
          <a:noFill/>
        </p:spPr>
        <p:txBody>
          <a:bodyPr wrap="square" rtlCol="0">
            <a:spAutoFit/>
          </a:bodyPr>
          <a:lstStyle/>
          <a:p>
            <a:pPr>
              <a:lnSpc>
                <a:spcPct val="90000"/>
              </a:lnSpc>
            </a:pPr>
            <a:r>
              <a:rPr lang="en-US" dirty="0" smtClean="0"/>
              <a:t>Due to this process, some specific frequencies of the white light get cancelled or highly attenuated. Colors corresponding to these frequencies are suppressed and the remaining colors (since they do not add up to make white color) cause the observed colorful pattern</a:t>
            </a:r>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8360097" y="692696"/>
                <a:ext cx="3636404" cy="978729"/>
              </a:xfrm>
              <a:prstGeom prst="rect">
                <a:avLst/>
              </a:prstGeom>
              <a:noFill/>
            </p:spPr>
            <p:txBody>
              <a:bodyPr wrap="square" rtlCol="0">
                <a:spAutoFit/>
              </a:bodyPr>
              <a:lstStyle/>
              <a:p>
                <a:pPr>
                  <a:lnSpc>
                    <a:spcPct val="90000"/>
                  </a:lnSpc>
                </a:pPr>
                <a:r>
                  <a:rPr lang="en-US" sz="1600" dirty="0" smtClean="0"/>
                  <a:t>Two reflected waves reach the eye; one from the inner boundary and another from the outer boundary of the soapy layer of thickness </a:t>
                </a:r>
                <a14:m>
                  <m:oMath xmlns:m="http://schemas.openxmlformats.org/officeDocument/2006/math">
                    <m:r>
                      <a:rPr lang="en-US" sz="1600" b="0" i="1" smtClean="0">
                        <a:latin typeface="Cambria Math"/>
                      </a:rPr>
                      <m:t>𝑡</m:t>
                    </m:r>
                  </m:oMath>
                </a14:m>
                <a:endParaRPr lang="en-US" sz="1600" dirty="0"/>
              </a:p>
            </p:txBody>
          </p:sp>
        </mc:Choice>
        <mc:Fallback xmlns="">
          <p:sp>
            <p:nvSpPr>
              <p:cNvPr id="11" name="TextBox 10"/>
              <p:cNvSpPr txBox="1">
                <a:spLocks noRot="1" noChangeAspect="1" noMove="1" noResize="1" noEditPoints="1" noAdjustHandles="1" noChangeArrowheads="1" noChangeShapeType="1" noTextEdit="1"/>
              </p:cNvSpPr>
              <p:nvPr/>
            </p:nvSpPr>
            <p:spPr>
              <a:xfrm>
                <a:off x="8360097" y="692696"/>
                <a:ext cx="3636404" cy="978729"/>
              </a:xfrm>
              <a:prstGeom prst="rect">
                <a:avLst/>
              </a:prstGeom>
              <a:blipFill rotWithShape="1">
                <a:blip r:embed="rId5"/>
                <a:stretch>
                  <a:fillRect l="-838" t="-4375"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546241" y="5655075"/>
                <a:ext cx="7248234" cy="757130"/>
              </a:xfrm>
              <a:prstGeom prst="rect">
                <a:avLst/>
              </a:prstGeom>
              <a:noFill/>
            </p:spPr>
            <p:txBody>
              <a:bodyPr wrap="square" rtlCol="0">
                <a:spAutoFit/>
              </a:bodyPr>
              <a:lstStyle/>
              <a:p>
                <a:pPr>
                  <a:lnSpc>
                    <a:spcPct val="90000"/>
                  </a:lnSpc>
                </a:pPr>
                <a:r>
                  <a:rPr lang="en-US" sz="1600" dirty="0" smtClean="0"/>
                  <a:t>Depending on the wavelength of the radiation and the depth </a:t>
                </a:r>
                <a14:m>
                  <m:oMath xmlns:m="http://schemas.openxmlformats.org/officeDocument/2006/math">
                    <m:r>
                      <a:rPr lang="en-US" sz="1600" b="0" i="1" smtClean="0">
                        <a:latin typeface="Cambria Math"/>
                      </a:rPr>
                      <m:t>𝑡</m:t>
                    </m:r>
                  </m:oMath>
                </a14:m>
                <a:r>
                  <a:rPr lang="en-US" sz="1600" dirty="0" smtClean="0"/>
                  <a:t> of the soap bubble, these two waves (2) and (5) may reach the eye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a:rPr>
                          <m:t>180</m:t>
                        </m:r>
                      </m:e>
                      <m:sup>
                        <m:r>
                          <a:rPr lang="en-US" sz="1600" b="0" i="1" smtClean="0">
                            <a:latin typeface="Cambria Math"/>
                          </a:rPr>
                          <m:t>𝑜</m:t>
                        </m:r>
                      </m:sup>
                    </m:sSup>
                  </m:oMath>
                </a14:m>
                <a:r>
                  <a:rPr lang="en-US" sz="1600" dirty="0" smtClean="0"/>
                  <a:t> out of phase, thereby cancelling each other</a:t>
                </a:r>
                <a:endParaRPr lang="en-US" sz="1600" dirty="0"/>
              </a:p>
            </p:txBody>
          </p:sp>
        </mc:Choice>
        <mc:Fallback xmlns="">
          <p:sp>
            <p:nvSpPr>
              <p:cNvPr id="12" name="TextBox 11"/>
              <p:cNvSpPr txBox="1">
                <a:spLocks noRot="1" noChangeAspect="1" noMove="1" noResize="1" noEditPoints="1" noAdjustHandles="1" noChangeArrowheads="1" noChangeShapeType="1" noTextEdit="1"/>
              </p:cNvSpPr>
              <p:nvPr/>
            </p:nvSpPr>
            <p:spPr>
              <a:xfrm>
                <a:off x="4546241" y="5655075"/>
                <a:ext cx="7248234" cy="757130"/>
              </a:xfrm>
              <a:prstGeom prst="rect">
                <a:avLst/>
              </a:prstGeom>
              <a:blipFill rotWithShape="1">
                <a:blip r:embed="rId6"/>
                <a:stretch>
                  <a:fillRect l="-505" t="-5645" r="-757" b="-9677"/>
                </a:stretch>
              </a:blipFill>
            </p:spPr>
            <p:txBody>
              <a:bodyPr/>
              <a:lstStyle/>
              <a:p>
                <a:r>
                  <a:rPr lang="en-US">
                    <a:noFill/>
                  </a:rPr>
                  <a:t> </a:t>
                </a:r>
              </a:p>
            </p:txBody>
          </p:sp>
        </mc:Fallback>
      </mc:AlternateContent>
    </p:spTree>
    <p:extLst>
      <p:ext uri="{BB962C8B-B14F-4D97-AF65-F5344CB8AC3E}">
        <p14:creationId xmlns:p14="http://schemas.microsoft.com/office/powerpoint/2010/main" val="205147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Intuitive Explanation of Fading</a:t>
            </a:r>
          </a:p>
        </p:txBody>
      </p:sp>
      <p:sp>
        <p:nvSpPr>
          <p:cNvPr id="4" name="Slide Number Placeholder 3"/>
          <p:cNvSpPr>
            <a:spLocks noGrp="1"/>
          </p:cNvSpPr>
          <p:nvPr>
            <p:ph type="sldNum" sz="quarter" idx="12"/>
          </p:nvPr>
        </p:nvSpPr>
        <p:spPr/>
        <p:txBody>
          <a:bodyPr/>
          <a:lstStyle/>
          <a:p>
            <a:fld id="{25BA54BD-C84D-46CE-8B72-31BFB26ABA43}" type="slidenum">
              <a:rPr lang="en-US" smtClean="0"/>
              <a:t>62</a:t>
            </a:fld>
            <a:endParaRPr lang="en-US"/>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8108" y="1772816"/>
            <a:ext cx="8361849" cy="4126152"/>
          </a:xfrm>
        </p:spPr>
      </p:pic>
      <p:sp>
        <p:nvSpPr>
          <p:cNvPr id="10" name="TextBox 9"/>
          <p:cNvSpPr txBox="1"/>
          <p:nvPr/>
        </p:nvSpPr>
        <p:spPr>
          <a:xfrm>
            <a:off x="369776" y="1700808"/>
            <a:ext cx="2880321" cy="4829014"/>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en-US" dirty="0" smtClean="0"/>
              <a:t>RF radiation in Wireless Communications systems undergoes the same type of (mostly) destructive  and (sometimes) constructive interference since the radio wave arrives at the receiver after multiple reflections and through multiple paths or </a:t>
            </a:r>
            <a:r>
              <a:rPr lang="en-US" dirty="0" err="1" smtClean="0"/>
              <a:t>multipaths</a:t>
            </a:r>
            <a:endParaRPr lang="en-US" dirty="0" smtClean="0"/>
          </a:p>
          <a:p>
            <a:pPr marL="342900" indent="-342900">
              <a:lnSpc>
                <a:spcPct val="90000"/>
              </a:lnSpc>
              <a:buFont typeface="Arial" panose="020B0604020202020204" pitchFamily="34" charset="0"/>
              <a:buChar char="•"/>
            </a:pPr>
            <a:r>
              <a:rPr lang="en-US" dirty="0" smtClean="0"/>
              <a:t>Furthermore, the lengths of </a:t>
            </a:r>
            <a:r>
              <a:rPr lang="en-US" dirty="0" err="1" smtClean="0"/>
              <a:t>multipaths</a:t>
            </a:r>
            <a:r>
              <a:rPr lang="en-US" dirty="0" smtClean="0"/>
              <a:t> may be changing, and therefore, the pattern of interference is not static</a:t>
            </a:r>
          </a:p>
          <a:p>
            <a:pPr marL="342900" indent="-342900">
              <a:lnSpc>
                <a:spcPct val="90000"/>
              </a:lnSpc>
              <a:buFont typeface="Arial" panose="020B0604020202020204" pitchFamily="34" charset="0"/>
              <a:buChar char="•"/>
            </a:pPr>
            <a:endParaRPr lang="en-US" dirty="0"/>
          </a:p>
        </p:txBody>
      </p:sp>
      <p:sp>
        <p:nvSpPr>
          <p:cNvPr id="11" name="Rectangle 10"/>
          <p:cNvSpPr/>
          <p:nvPr/>
        </p:nvSpPr>
        <p:spPr>
          <a:xfrm>
            <a:off x="6346440" y="4977172"/>
            <a:ext cx="612068" cy="345232"/>
          </a:xfrm>
          <a:prstGeom prst="rect">
            <a:avLst/>
          </a:prstGeom>
          <a:noFill/>
          <a:ln>
            <a:solidFill>
              <a:srgbClr val="C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TextBox 11"/>
          <p:cNvSpPr txBox="1"/>
          <p:nvPr/>
        </p:nvSpPr>
        <p:spPr>
          <a:xfrm>
            <a:off x="5914392" y="5322404"/>
            <a:ext cx="2438488" cy="230832"/>
          </a:xfrm>
          <a:prstGeom prst="rect">
            <a:avLst/>
          </a:prstGeom>
          <a:noFill/>
        </p:spPr>
        <p:txBody>
          <a:bodyPr wrap="none" rtlCol="0">
            <a:spAutoFit/>
          </a:bodyPr>
          <a:lstStyle/>
          <a:p>
            <a:pPr>
              <a:lnSpc>
                <a:spcPct val="90000"/>
              </a:lnSpc>
            </a:pPr>
            <a:r>
              <a:rPr lang="en-US" sz="1000" dirty="0" smtClean="0">
                <a:solidFill>
                  <a:schemeClr val="bg1"/>
                </a:solidFill>
              </a:rPr>
              <a:t>Typical Wireless Communications Systems</a:t>
            </a:r>
            <a:endParaRPr lang="en-US" sz="1000" dirty="0">
              <a:solidFill>
                <a:schemeClr val="bg1"/>
              </a:solidFill>
            </a:endParaRPr>
          </a:p>
        </p:txBody>
      </p:sp>
    </p:spTree>
    <p:extLst>
      <p:ext uri="{BB962C8B-B14F-4D97-AF65-F5344CB8AC3E}">
        <p14:creationId xmlns:p14="http://schemas.microsoft.com/office/powerpoint/2010/main" val="411581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Frequency Division Multiple Access</a:t>
            </a:r>
            <a:endParaRPr lang="en-US" dirty="0"/>
          </a:p>
        </p:txBody>
      </p:sp>
      <p:sp>
        <p:nvSpPr>
          <p:cNvPr id="4" name="Content Placeholder 3"/>
          <p:cNvSpPr>
            <a:spLocks noGrp="1"/>
          </p:cNvSpPr>
          <p:nvPr>
            <p:ph idx="1"/>
          </p:nvPr>
        </p:nvSpPr>
        <p:spPr>
          <a:xfrm>
            <a:off x="531812" y="1447800"/>
            <a:ext cx="11277600" cy="2590800"/>
          </a:xfrm>
        </p:spPr>
        <p:txBody>
          <a:bodyPr>
            <a:normAutofit fontScale="92500" lnSpcReduction="20000"/>
          </a:bodyPr>
          <a:lstStyle/>
          <a:p>
            <a:r>
              <a:rPr lang="en-US" dirty="0" smtClean="0"/>
              <a:t>Usually the available spectrum on uplink or downlink “divided” </a:t>
            </a:r>
            <a:r>
              <a:rPr lang="en-US" dirty="0"/>
              <a:t>into many </a:t>
            </a:r>
            <a:r>
              <a:rPr lang="en-US" dirty="0" smtClean="0"/>
              <a:t>channels, where each channel is assigned to a particular user terminal (UT) or a group of UTs</a:t>
            </a:r>
          </a:p>
          <a:p>
            <a:r>
              <a:rPr lang="en-US" dirty="0" smtClean="0"/>
              <a:t>These frequency channels are orthogonal; i.e., UT transmission on a given frequency channel does not typically interfere with the transmissions on the other frequency channels </a:t>
            </a:r>
          </a:p>
          <a:p>
            <a:r>
              <a:rPr lang="en-US" dirty="0" smtClean="0"/>
              <a:t>This </a:t>
            </a:r>
            <a:r>
              <a:rPr lang="en-US" dirty="0"/>
              <a:t>technique of multiplexing several users over a given spectrum is called Frequency Division Multiple Access (FDMA). </a:t>
            </a:r>
            <a:endParaRPr lang="en-US" dirty="0" smtClean="0"/>
          </a:p>
          <a:p>
            <a:r>
              <a:rPr lang="en-US" dirty="0" smtClean="0"/>
              <a:t>Other common techniques are Time </a:t>
            </a:r>
            <a:r>
              <a:rPr lang="en-US" dirty="0"/>
              <a:t>Division Multiple Access (TDMA) and Code Division Multiple Access (CDMA</a:t>
            </a:r>
            <a:r>
              <a:rPr lang="en-US" dirty="0" smtClean="0"/>
              <a:t>) </a:t>
            </a:r>
          </a:p>
        </p:txBody>
      </p:sp>
      <p:sp>
        <p:nvSpPr>
          <p:cNvPr id="2" name="Slide Number Placeholder 1"/>
          <p:cNvSpPr>
            <a:spLocks noGrp="1"/>
          </p:cNvSpPr>
          <p:nvPr>
            <p:ph type="sldNum" sz="quarter" idx="12"/>
          </p:nvPr>
        </p:nvSpPr>
        <p:spPr/>
        <p:txBody>
          <a:bodyPr/>
          <a:lstStyle/>
          <a:p>
            <a:fld id="{25BA54BD-C84D-46CE-8B72-31BFB26ABA43}" type="slidenum">
              <a:rPr lang="en-US" smtClean="0"/>
              <a:t>63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4012" y="4219575"/>
            <a:ext cx="8272157" cy="1724025"/>
          </a:xfrm>
          <a:prstGeom prst="rect">
            <a:avLst/>
          </a:prstGeom>
        </p:spPr>
      </p:pic>
      <p:sp>
        <p:nvSpPr>
          <p:cNvPr id="7" name="TextBox 6"/>
          <p:cNvSpPr txBox="1"/>
          <p:nvPr/>
        </p:nvSpPr>
        <p:spPr>
          <a:xfrm>
            <a:off x="3007334" y="3981843"/>
            <a:ext cx="724878" cy="313932"/>
          </a:xfrm>
          <a:prstGeom prst="rect">
            <a:avLst/>
          </a:prstGeom>
          <a:noFill/>
        </p:spPr>
        <p:txBody>
          <a:bodyPr wrap="none" rtlCol="0">
            <a:spAutoFit/>
          </a:bodyPr>
          <a:lstStyle/>
          <a:p>
            <a:pPr>
              <a:lnSpc>
                <a:spcPct val="90000"/>
              </a:lnSpc>
            </a:pPr>
            <a:r>
              <a:rPr lang="en-US" sz="1600" dirty="0" smtClean="0"/>
              <a:t>FDMA</a:t>
            </a:r>
            <a:endParaRPr lang="en-US" sz="1600" dirty="0"/>
          </a:p>
        </p:txBody>
      </p:sp>
      <p:sp>
        <p:nvSpPr>
          <p:cNvPr id="8" name="TextBox 7"/>
          <p:cNvSpPr txBox="1"/>
          <p:nvPr/>
        </p:nvSpPr>
        <p:spPr>
          <a:xfrm>
            <a:off x="5893316" y="3977277"/>
            <a:ext cx="734496" cy="313932"/>
          </a:xfrm>
          <a:prstGeom prst="rect">
            <a:avLst/>
          </a:prstGeom>
          <a:noFill/>
        </p:spPr>
        <p:txBody>
          <a:bodyPr wrap="none" rtlCol="0">
            <a:spAutoFit/>
          </a:bodyPr>
          <a:lstStyle/>
          <a:p>
            <a:pPr>
              <a:lnSpc>
                <a:spcPct val="90000"/>
              </a:lnSpc>
            </a:pPr>
            <a:r>
              <a:rPr lang="en-US" sz="1600" dirty="0"/>
              <a:t>T</a:t>
            </a:r>
            <a:r>
              <a:rPr lang="en-US" sz="1600" dirty="0" smtClean="0"/>
              <a:t>DMA</a:t>
            </a:r>
            <a:endParaRPr lang="en-US" sz="1600" dirty="0"/>
          </a:p>
        </p:txBody>
      </p:sp>
      <p:sp>
        <p:nvSpPr>
          <p:cNvPr id="9" name="TextBox 8"/>
          <p:cNvSpPr txBox="1"/>
          <p:nvPr/>
        </p:nvSpPr>
        <p:spPr>
          <a:xfrm>
            <a:off x="8609012" y="3977277"/>
            <a:ext cx="740908" cy="313932"/>
          </a:xfrm>
          <a:prstGeom prst="rect">
            <a:avLst/>
          </a:prstGeom>
          <a:noFill/>
        </p:spPr>
        <p:txBody>
          <a:bodyPr wrap="none" rtlCol="0">
            <a:spAutoFit/>
          </a:bodyPr>
          <a:lstStyle/>
          <a:p>
            <a:pPr>
              <a:lnSpc>
                <a:spcPct val="90000"/>
              </a:lnSpc>
            </a:pPr>
            <a:r>
              <a:rPr lang="en-US" sz="1600" dirty="0"/>
              <a:t>C</a:t>
            </a:r>
            <a:r>
              <a:rPr lang="en-US" sz="1600" dirty="0" smtClean="0"/>
              <a:t>DMA</a:t>
            </a:r>
            <a:endParaRPr lang="en-US" sz="1600" dirty="0"/>
          </a:p>
        </p:txBody>
      </p:sp>
      <p:sp>
        <p:nvSpPr>
          <p:cNvPr id="10" name="Rectangle 9"/>
          <p:cNvSpPr/>
          <p:nvPr/>
        </p:nvSpPr>
        <p:spPr>
          <a:xfrm>
            <a:off x="6703409" y="5943600"/>
            <a:ext cx="4462760" cy="369332"/>
          </a:xfrm>
          <a:prstGeom prst="rect">
            <a:avLst/>
          </a:prstGeom>
        </p:spPr>
        <p:txBody>
          <a:bodyPr wrap="none">
            <a:spAutoFit/>
          </a:bodyPr>
          <a:lstStyle/>
          <a:p>
            <a:r>
              <a:rPr lang="en-US" dirty="0"/>
              <a:t>http://www.itu.int/osg/spu/ni/3G/technology/</a:t>
            </a:r>
          </a:p>
        </p:txBody>
      </p:sp>
    </p:spTree>
    <p:extLst>
      <p:ext uri="{BB962C8B-B14F-4D97-AF65-F5344CB8AC3E}">
        <p14:creationId xmlns:p14="http://schemas.microsoft.com/office/powerpoint/2010/main" val="396167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657607" y="1599557"/>
            <a:ext cx="3429000" cy="390702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Cellular Concept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1812" y="1447800"/>
                <a:ext cx="6096000" cy="4724400"/>
              </a:xfrm>
            </p:spPr>
            <p:txBody>
              <a:bodyPr>
                <a:normAutofit fontScale="92500" lnSpcReduction="20000"/>
              </a:bodyPr>
              <a:lstStyle/>
              <a:p>
                <a:r>
                  <a:rPr lang="en-US" dirty="0" smtClean="0"/>
                  <a:t>A common technique is to reuse the available spectrum by dividing the target coverage area on the ground into multiple clusters. </a:t>
                </a:r>
              </a:p>
              <a:p>
                <a:r>
                  <a:rPr lang="en-US" dirty="0" smtClean="0"/>
                  <a:t>Entire spectrum is allocated in each of the clusters that are formed</a:t>
                </a:r>
              </a:p>
              <a:p>
                <a:r>
                  <a:rPr lang="en-US" dirty="0" smtClean="0"/>
                  <a:t>Reusing the same spectrum (i.e., assigning the same band of frequencies to multiple users that are active simultaneously) would create unacceptable amount of interference</a:t>
                </a:r>
              </a:p>
              <a:p>
                <a:r>
                  <a:rPr lang="en-US" dirty="0" smtClean="0"/>
                  <a:t>To avoid this, each cluster is further subdivided into cells, and only a portion of the spectrum is assigned to a cell</a:t>
                </a:r>
              </a:p>
              <a:p>
                <a:r>
                  <a:rPr lang="en-US" dirty="0" smtClean="0"/>
                  <a:t>Cell </a:t>
                </a:r>
                <a14:m>
                  <m:oMath xmlns:m="http://schemas.openxmlformats.org/officeDocument/2006/math">
                    <m:r>
                      <a:rPr lang="en-US" b="0" i="1" smtClean="0">
                        <a:latin typeface="Cambria Math"/>
                      </a:rPr>
                      <m:t>𝑘</m:t>
                    </m:r>
                  </m:oMath>
                </a14:m>
                <a:r>
                  <a:rPr lang="en-US" dirty="0" smtClean="0"/>
                  <a:t> (</a:t>
                </a:r>
                <a14:m>
                  <m:oMath xmlns:m="http://schemas.openxmlformats.org/officeDocument/2006/math">
                    <m:r>
                      <a:rPr lang="en-US" b="0" i="1" dirty="0" smtClean="0">
                        <a:latin typeface="Cambria Math"/>
                      </a:rPr>
                      <m:t>𝑘</m:t>
                    </m:r>
                    <m:r>
                      <a:rPr lang="en-US" b="0" i="1" dirty="0" smtClean="0">
                        <a:latin typeface="Cambria Math"/>
                      </a:rPr>
                      <m:t>=1,…,</m:t>
                    </m:r>
                    <m:r>
                      <a:rPr lang="en-US" b="0" i="1" dirty="0" smtClean="0">
                        <a:latin typeface="Cambria Math"/>
                      </a:rPr>
                      <m:t>𝐾</m:t>
                    </m:r>
                  </m:oMath>
                </a14:m>
                <a:r>
                  <a:rPr lang="en-US" dirty="0" smtClean="0"/>
                  <a:t>, where </a:t>
                </a:r>
                <a14:m>
                  <m:oMath xmlns:m="http://schemas.openxmlformats.org/officeDocument/2006/math">
                    <m:r>
                      <a:rPr lang="en-US" b="0" i="1" smtClean="0">
                        <a:latin typeface="Cambria Math"/>
                      </a:rPr>
                      <m:t>𝐾</m:t>
                    </m:r>
                  </m:oMath>
                </a14:m>
                <a:r>
                  <a:rPr lang="en-US" dirty="0" smtClean="0"/>
                  <a:t> is the number of cells/cluster) signals of a given cluster interfere with </a:t>
                </a:r>
                <a:r>
                  <a:rPr lang="en-US" dirty="0"/>
                  <a:t>Cell </a:t>
                </a:r>
                <a14:m>
                  <m:oMath xmlns:m="http://schemas.openxmlformats.org/officeDocument/2006/math">
                    <m:r>
                      <a:rPr lang="en-US" i="1">
                        <a:latin typeface="Cambria Math"/>
                      </a:rPr>
                      <m:t>𝑘</m:t>
                    </m:r>
                  </m:oMath>
                </a14:m>
                <a:r>
                  <a:rPr lang="en-US" dirty="0" smtClean="0"/>
                  <a:t> signals of all the other clusters since they share the same channel (or band of frequencies ). </a:t>
                </a:r>
              </a:p>
              <a:p>
                <a:r>
                  <a:rPr lang="en-US" dirty="0" smtClean="0"/>
                  <a:t>Resulting co-channel interference (CCI) can be reduced by increasing </a:t>
                </a:r>
                <a14:m>
                  <m:oMath xmlns:m="http://schemas.openxmlformats.org/officeDocument/2006/math">
                    <m:r>
                      <a:rPr lang="en-US" b="0" i="1" smtClean="0">
                        <a:latin typeface="Cambria Math"/>
                      </a:rPr>
                      <m:t>𝐾</m:t>
                    </m:r>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1812" y="1447800"/>
                <a:ext cx="6096000" cy="4724400"/>
              </a:xfrm>
              <a:blipFill rotWithShape="1">
                <a:blip r:embed="rId2"/>
                <a:stretch>
                  <a:fillRect l="-700" t="-2194" r="-1300" b="-141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64</a:t>
            </a:fld>
            <a:endParaRPr lang="en-US"/>
          </a:p>
        </p:txBody>
      </p:sp>
      <p:sp>
        <p:nvSpPr>
          <p:cNvPr id="5" name="Rectangle 4"/>
          <p:cNvSpPr/>
          <p:nvPr/>
        </p:nvSpPr>
        <p:spPr>
          <a:xfrm>
            <a:off x="7151958" y="5671066"/>
            <a:ext cx="4581254" cy="307777"/>
          </a:xfrm>
          <a:prstGeom prst="rect">
            <a:avLst/>
          </a:prstGeom>
        </p:spPr>
        <p:txBody>
          <a:bodyPr wrap="none">
            <a:spAutoFit/>
          </a:bodyPr>
          <a:lstStyle/>
          <a:p>
            <a:r>
              <a:rPr lang="en-US" sz="1400" dirty="0"/>
              <a:t>https://www.cse.iitb.ac.in/~satyajit_01/seminar/node5.html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7607" y="1904357"/>
            <a:ext cx="3295650" cy="3602222"/>
          </a:xfrm>
          <a:prstGeom prst="rect">
            <a:avLst/>
          </a:prstGeom>
        </p:spPr>
      </p:pic>
      <p:sp>
        <p:nvSpPr>
          <p:cNvPr id="8" name="TextBox 7"/>
          <p:cNvSpPr txBox="1"/>
          <p:nvPr/>
        </p:nvSpPr>
        <p:spPr>
          <a:xfrm>
            <a:off x="7657607" y="917596"/>
            <a:ext cx="3429000" cy="646331"/>
          </a:xfrm>
          <a:prstGeom prst="rect">
            <a:avLst/>
          </a:prstGeom>
          <a:noFill/>
        </p:spPr>
        <p:txBody>
          <a:bodyPr wrap="square" rtlCol="0">
            <a:spAutoFit/>
          </a:bodyPr>
          <a:lstStyle/>
          <a:p>
            <a:pPr>
              <a:lnSpc>
                <a:spcPct val="90000"/>
              </a:lnSpc>
            </a:pPr>
            <a:r>
              <a:rPr lang="en-US" sz="2000" dirty="0" smtClean="0"/>
              <a:t>Clusters and Cells in a 7-Cell Frequency Reuse Scheme</a:t>
            </a:r>
            <a:endParaRPr lang="en-US" sz="2000" dirty="0"/>
          </a:p>
        </p:txBody>
      </p:sp>
    </p:spTree>
    <p:extLst>
      <p:ext uri="{BB962C8B-B14F-4D97-AF65-F5344CB8AC3E}">
        <p14:creationId xmlns:p14="http://schemas.microsoft.com/office/powerpoint/2010/main" val="366312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522412" y="0"/>
            <a:ext cx="9144000" cy="6858000"/>
          </a:xfrm>
          <a:prstGeom prst="rect">
            <a:avLst/>
          </a:prstGeom>
          <a:noFill/>
          <a:ln>
            <a:noFill/>
          </a:ln>
        </p:spPr>
      </p:pic>
      <p:sp>
        <p:nvSpPr>
          <p:cNvPr id="4" name="Date Placeholder 3"/>
          <p:cNvSpPr>
            <a:spLocks noGrp="1"/>
          </p:cNvSpPr>
          <p:nvPr>
            <p:ph type="dt" sz="half" idx="10"/>
          </p:nvPr>
        </p:nvSpPr>
        <p:spPr/>
        <p:txBody>
          <a:bodyPr/>
          <a:lstStyle/>
          <a:p>
            <a:r>
              <a:rPr lang="en-US" smtClean="0"/>
              <a:t>6th November 2023</a:t>
            </a:r>
            <a:endParaRPr lang="en-US"/>
          </a:p>
        </p:txBody>
      </p:sp>
      <p:sp>
        <p:nvSpPr>
          <p:cNvPr id="5" name="Footer Placeholder 4"/>
          <p:cNvSpPr>
            <a:spLocks noGrp="1"/>
          </p:cNvSpPr>
          <p:nvPr>
            <p:ph type="ftr" sz="quarter" idx="11"/>
          </p:nvPr>
        </p:nvSpPr>
        <p:spPr/>
        <p:txBody>
          <a:bodyPr/>
          <a:lstStyle/>
          <a:p>
            <a:r>
              <a:rPr lang="en-IN" smtClean="0"/>
              <a:t>Yash Vasavada, Professor DA-IICT</a:t>
            </a:r>
            <a:endParaRPr lang="en-IN"/>
          </a:p>
        </p:txBody>
      </p:sp>
      <p:sp>
        <p:nvSpPr>
          <p:cNvPr id="6" name="Slide Number Placeholder 5"/>
          <p:cNvSpPr>
            <a:spLocks noGrp="1"/>
          </p:cNvSpPr>
          <p:nvPr>
            <p:ph type="sldNum" sz="quarter" idx="12"/>
          </p:nvPr>
        </p:nvSpPr>
        <p:spPr/>
        <p:txBody>
          <a:bodyPr/>
          <a:lstStyle/>
          <a:p>
            <a:fld id="{25BA54BD-C84D-46CE-8B72-31BFB26ABA43}" type="slidenum">
              <a:rPr lang="en-IN" smtClean="0"/>
              <a:t>65</a:t>
            </a:fld>
            <a:endParaRPr lang="en-IN"/>
          </a:p>
        </p:txBody>
      </p:sp>
      <p:sp>
        <p:nvSpPr>
          <p:cNvPr id="7" name="Rectangle 6"/>
          <p:cNvSpPr/>
          <p:nvPr/>
        </p:nvSpPr>
        <p:spPr>
          <a:xfrm>
            <a:off x="4265612" y="-27709"/>
            <a:ext cx="3810000" cy="457200"/>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Frequency Reuse of 4</a:t>
            </a:r>
            <a:endParaRPr lang="en-IN" dirty="0"/>
          </a:p>
        </p:txBody>
      </p:sp>
    </p:spTree>
    <p:extLst>
      <p:ext uri="{BB962C8B-B14F-4D97-AF65-F5344CB8AC3E}">
        <p14:creationId xmlns:p14="http://schemas.microsoft.com/office/powerpoint/2010/main" val="85401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reqReuse7_i1_j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523603" y="893"/>
            <a:ext cx="9141619" cy="6856214"/>
          </a:xfrm>
          <a:prstGeom prst="rect">
            <a:avLst/>
          </a:prstGeom>
          <a:noFill/>
          <a:ln>
            <a:noFill/>
          </a:ln>
        </p:spPr>
      </p:pic>
      <p:sp>
        <p:nvSpPr>
          <p:cNvPr id="3" name="Rectangle 2"/>
          <p:cNvSpPr/>
          <p:nvPr/>
        </p:nvSpPr>
        <p:spPr>
          <a:xfrm>
            <a:off x="3884612" y="0"/>
            <a:ext cx="4724400" cy="228600"/>
          </a:xfrm>
          <a:prstGeom prst="rect">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r>
              <a:rPr lang="en-US" smtClean="0"/>
              <a:t>6th November 2023</a:t>
            </a:r>
            <a:endParaRPr lang="en-US"/>
          </a:p>
        </p:txBody>
      </p:sp>
      <p:sp>
        <p:nvSpPr>
          <p:cNvPr id="5" name="Footer Placeholder 4"/>
          <p:cNvSpPr>
            <a:spLocks noGrp="1"/>
          </p:cNvSpPr>
          <p:nvPr>
            <p:ph type="ftr" sz="quarter" idx="11"/>
          </p:nvPr>
        </p:nvSpPr>
        <p:spPr/>
        <p:txBody>
          <a:bodyPr/>
          <a:lstStyle/>
          <a:p>
            <a:r>
              <a:rPr lang="en-IN" smtClean="0"/>
              <a:t>Yash Vasavada, Professor DA-IICT</a:t>
            </a:r>
            <a:endParaRPr lang="en-IN"/>
          </a:p>
        </p:txBody>
      </p:sp>
      <p:sp>
        <p:nvSpPr>
          <p:cNvPr id="6" name="Slide Number Placeholder 5"/>
          <p:cNvSpPr>
            <a:spLocks noGrp="1"/>
          </p:cNvSpPr>
          <p:nvPr>
            <p:ph type="sldNum" sz="quarter" idx="12"/>
          </p:nvPr>
        </p:nvSpPr>
        <p:spPr/>
        <p:txBody>
          <a:bodyPr/>
          <a:lstStyle/>
          <a:p>
            <a:fld id="{25BA54BD-C84D-46CE-8B72-31BFB26ABA43}" type="slidenum">
              <a:rPr lang="en-IN" smtClean="0"/>
              <a:t>66</a:t>
            </a:fld>
            <a:endParaRPr lang="en-IN"/>
          </a:p>
        </p:txBody>
      </p:sp>
    </p:spTree>
    <p:extLst>
      <p:ext uri="{BB962C8B-B14F-4D97-AF65-F5344CB8AC3E}">
        <p14:creationId xmlns:p14="http://schemas.microsoft.com/office/powerpoint/2010/main" val="175550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reqReuse19_i2_j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523603" y="893"/>
            <a:ext cx="9141619" cy="6856214"/>
          </a:xfrm>
          <a:prstGeom prst="rect">
            <a:avLst/>
          </a:prstGeom>
          <a:noFill/>
          <a:ln>
            <a:noFill/>
          </a:ln>
        </p:spPr>
      </p:pic>
      <p:sp>
        <p:nvSpPr>
          <p:cNvPr id="3" name="Rectangle 2"/>
          <p:cNvSpPr/>
          <p:nvPr/>
        </p:nvSpPr>
        <p:spPr>
          <a:xfrm>
            <a:off x="3884612" y="0"/>
            <a:ext cx="4724400" cy="228600"/>
          </a:xfrm>
          <a:prstGeom prst="rect">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r>
              <a:rPr lang="en-US" smtClean="0"/>
              <a:t>6th November 2023</a:t>
            </a:r>
            <a:endParaRPr lang="en-US"/>
          </a:p>
        </p:txBody>
      </p:sp>
      <p:sp>
        <p:nvSpPr>
          <p:cNvPr id="5" name="Footer Placeholder 4"/>
          <p:cNvSpPr>
            <a:spLocks noGrp="1"/>
          </p:cNvSpPr>
          <p:nvPr>
            <p:ph type="ftr" sz="quarter" idx="11"/>
          </p:nvPr>
        </p:nvSpPr>
        <p:spPr/>
        <p:txBody>
          <a:bodyPr/>
          <a:lstStyle/>
          <a:p>
            <a:r>
              <a:rPr lang="en-IN" smtClean="0"/>
              <a:t>Yash Vasavada, Professor DA-IICT</a:t>
            </a:r>
            <a:endParaRPr lang="en-IN"/>
          </a:p>
        </p:txBody>
      </p:sp>
      <p:sp>
        <p:nvSpPr>
          <p:cNvPr id="6" name="Slide Number Placeholder 5"/>
          <p:cNvSpPr>
            <a:spLocks noGrp="1"/>
          </p:cNvSpPr>
          <p:nvPr>
            <p:ph type="sldNum" sz="quarter" idx="12"/>
          </p:nvPr>
        </p:nvSpPr>
        <p:spPr/>
        <p:txBody>
          <a:bodyPr/>
          <a:lstStyle/>
          <a:p>
            <a:fld id="{25BA54BD-C84D-46CE-8B72-31BFB26ABA43}" type="slidenum">
              <a:rPr lang="en-IN" smtClean="0"/>
              <a:t>67</a:t>
            </a:fld>
            <a:endParaRPr lang="en-IN"/>
          </a:p>
        </p:txBody>
      </p:sp>
    </p:spTree>
    <p:extLst>
      <p:ext uri="{BB962C8B-B14F-4D97-AF65-F5344CB8AC3E}">
        <p14:creationId xmlns:p14="http://schemas.microsoft.com/office/powerpoint/2010/main" val="387222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Frequency Reuse and System Capacity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1812" y="1447800"/>
                <a:ext cx="10820400" cy="4825516"/>
              </a:xfrm>
            </p:spPr>
            <p:txBody>
              <a:bodyPr>
                <a:normAutofit lnSpcReduction="10000"/>
              </a:bodyPr>
              <a:lstStyle/>
              <a:p>
                <a:r>
                  <a:rPr lang="en-US" dirty="0" smtClean="0"/>
                  <a:t>Following is a comparison of the benefit of frequency reuse on system capacity</a:t>
                </a:r>
              </a:p>
              <a:p>
                <a:endParaRPr lang="en-US" dirty="0" smtClean="0"/>
              </a:p>
              <a:p>
                <a:endParaRPr lang="en-US" dirty="0"/>
              </a:p>
              <a:p>
                <a:endParaRPr lang="en-US" dirty="0" smtClean="0"/>
              </a:p>
              <a:p>
                <a:endParaRPr lang="en-US" dirty="0"/>
              </a:p>
              <a:p>
                <a:endParaRPr lang="en-US" dirty="0" smtClean="0"/>
              </a:p>
              <a:p>
                <a:endParaRPr lang="en-US" dirty="0"/>
              </a:p>
              <a:p>
                <a:r>
                  <a:rPr lang="en-US" dirty="0" smtClean="0"/>
                  <a:t>Thus, the larger the number </a:t>
                </a:r>
                <a14:m>
                  <m:oMath xmlns:m="http://schemas.openxmlformats.org/officeDocument/2006/math">
                    <m:r>
                      <a:rPr lang="en-US" b="0" i="1" smtClean="0">
                        <a:latin typeface="Cambria Math"/>
                      </a:rPr>
                      <m:t>𝑁</m:t>
                    </m:r>
                  </m:oMath>
                </a14:m>
                <a:r>
                  <a:rPr lang="en-US" dirty="0" smtClean="0"/>
                  <a:t> of clusters, the greater the multiplicative increase in the system capacity</a:t>
                </a:r>
              </a:p>
              <a:p>
                <a:r>
                  <a:rPr lang="en-US" dirty="0" smtClean="0"/>
                  <a:t>However, as </a:t>
                </a:r>
                <a14:m>
                  <m:oMath xmlns:m="http://schemas.openxmlformats.org/officeDocument/2006/math">
                    <m:r>
                      <a:rPr lang="en-US" b="0" i="1" smtClean="0">
                        <a:latin typeface="Cambria Math"/>
                      </a:rPr>
                      <m:t>𝑁</m:t>
                    </m:r>
                  </m:oMath>
                </a14:m>
                <a:r>
                  <a:rPr lang="en-US" dirty="0" smtClean="0"/>
                  <a:t> is increased over a given service region, the frequency reuse factor </a:t>
                </a:r>
                <a14:m>
                  <m:oMath xmlns:m="http://schemas.openxmlformats.org/officeDocument/2006/math">
                    <m:r>
                      <a:rPr lang="en-US" b="0" i="1" smtClean="0">
                        <a:latin typeface="Cambria Math"/>
                      </a:rPr>
                      <m:t>𝐾</m:t>
                    </m:r>
                  </m:oMath>
                </a14:m>
                <a:r>
                  <a:rPr lang="en-US" dirty="0" smtClean="0"/>
                  <a:t> has to be reduced. This leads to an increased CCI as shown next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1812" y="1447800"/>
                <a:ext cx="10820400" cy="4825516"/>
              </a:xfrm>
              <a:blipFill rotWithShape="1">
                <a:blip r:embed="rId2"/>
                <a:stretch>
                  <a:fillRect l="-451" t="-177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68</a:t>
            </a:fld>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812" y="1872118"/>
            <a:ext cx="7555632" cy="2623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912812" y="3294112"/>
            <a:ext cx="7522920" cy="314908"/>
          </a:xfrm>
          <a:prstGeom prst="rect">
            <a:avLst/>
          </a:prstGeom>
          <a:solidFill>
            <a:schemeClr val="bg1"/>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11752" y="3609020"/>
            <a:ext cx="7522920" cy="278904"/>
          </a:xfrm>
          <a:prstGeom prst="rect">
            <a:avLst/>
          </a:prstGeom>
          <a:solidFill>
            <a:schemeClr val="bg1"/>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11752" y="3861048"/>
            <a:ext cx="7522920" cy="278904"/>
          </a:xfrm>
          <a:prstGeom prst="rect">
            <a:avLst/>
          </a:prstGeom>
          <a:solidFill>
            <a:schemeClr val="bg1"/>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73832" y="4149080"/>
            <a:ext cx="7594612" cy="346720"/>
          </a:xfrm>
          <a:prstGeom prst="rect">
            <a:avLst/>
          </a:prstGeom>
          <a:solidFill>
            <a:schemeClr val="bg1"/>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281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animEffect transition="in" filter="fade">
                                      <p:cBhvr>
                                        <p:cTn id="19" dur="500"/>
                                        <p:tgtEl>
                                          <p:spTgt spid="10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0" nodeType="click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8" grpId="0" animBg="1"/>
      <p:bldP spid="9" grpId="0" animBg="1"/>
      <p:bldP spid="1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5BA54BD-C84D-46CE-8B72-31BFB26ABA43}" type="slidenum">
              <a:rPr lang="en-US" smtClean="0"/>
              <a:t>69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812" y="1187824"/>
            <a:ext cx="6807558" cy="5105669"/>
          </a:xfrm>
          <a:prstGeom prst="rect">
            <a:avLst/>
          </a:prstGeom>
        </p:spPr>
      </p:pic>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531812" y="1447800"/>
                <a:ext cx="4343400" cy="4724400"/>
              </a:xfrm>
            </p:spPr>
            <p:txBody>
              <a:bodyPr>
                <a:normAutofit fontScale="92500" lnSpcReduction="20000"/>
              </a:bodyPr>
              <a:lstStyle/>
              <a:p>
                <a:r>
                  <a:rPr lang="en-US" dirty="0" smtClean="0"/>
                  <a:t>CCI can be evaluated for the wireless systems in the following manner:</a:t>
                </a:r>
              </a:p>
              <a:p>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a:rPr>
                                  <m:t>𝐶</m:t>
                                </m:r>
                              </m:num>
                              <m:den>
                                <m:r>
                                  <a:rPr lang="en-US" b="0" i="1" smtClean="0">
                                    <a:latin typeface="Cambria Math"/>
                                  </a:rPr>
                                  <m:t>𝐼</m:t>
                                </m:r>
                              </m:den>
                            </m:f>
                          </m:e>
                        </m:d>
                      </m:e>
                      <m:sub>
                        <m:r>
                          <a:rPr lang="en-US" b="0" i="1" smtClean="0">
                            <a:latin typeface="Cambria Math"/>
                          </a:rPr>
                          <m:t>𝐶𝐶𝐼</m:t>
                        </m:r>
                      </m:sub>
                    </m:sSub>
                    <m:r>
                      <a:rPr lang="en-US" b="0" i="1" smtClean="0">
                        <a:latin typeface="Cambria Math"/>
                      </a:rPr>
                      <m:t>=</m:t>
                    </m:r>
                  </m:oMath>
                </a14:m>
                <a:r>
                  <a:rPr lang="en-US" dirty="0" smtClean="0"/>
                  <a:t> Carrier Power to Interference Power</a:t>
                </a:r>
              </a:p>
              <a:p>
                <a:pPr lvl="1"/>
                <a:r>
                  <a:rPr lang="en-US" dirty="0" smtClean="0"/>
                  <a:t>Carrier power </a:t>
                </a:r>
                <a14:m>
                  <m:oMath xmlns:m="http://schemas.openxmlformats.org/officeDocument/2006/math">
                    <m:r>
                      <a:rPr lang="en-US" b="0" i="1" smtClean="0">
                        <a:latin typeface="Cambria Math"/>
                      </a:rPr>
                      <m:t>𝐶</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𝑅𝑋</m:t>
                        </m:r>
                      </m:sub>
                    </m:sSub>
                  </m:oMath>
                </a14:m>
                <a:r>
                  <a:rPr lang="en-US" dirty="0" smtClean="0"/>
                  <a:t> is the power received of the desired user’s signal</a:t>
                </a:r>
              </a:p>
              <a:p>
                <a:pPr lvl="1"/>
                <a:r>
                  <a:rPr lang="en-US" dirty="0" smtClean="0"/>
                  <a:t>Interference power </a:t>
                </a:r>
                <a14:m>
                  <m:oMath xmlns:m="http://schemas.openxmlformats.org/officeDocument/2006/math">
                    <m:r>
                      <a:rPr lang="en-US" b="0" i="1" smtClean="0">
                        <a:latin typeface="Cambria Math"/>
                      </a:rPr>
                      <m:t>𝐼</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𝐼</m:t>
                        </m:r>
                      </m:e>
                      <m:sub>
                        <m:r>
                          <a:rPr lang="en-US" b="0" i="1" smtClean="0">
                            <a:latin typeface="Cambria Math"/>
                          </a:rPr>
                          <m:t>0</m:t>
                        </m:r>
                      </m:sub>
                    </m:sSub>
                    <m:r>
                      <a:rPr lang="en-US" b="0" i="1" smtClean="0">
                        <a:latin typeface="Cambria Math"/>
                      </a:rPr>
                      <m:t>𝐵</m:t>
                    </m:r>
                  </m:oMath>
                </a14:m>
                <a:r>
                  <a:rPr lang="en-US" dirty="0" smtClean="0"/>
                  <a:t> is the power received over the bandwidth </a:t>
                </a:r>
                <a14:m>
                  <m:oMath xmlns:m="http://schemas.openxmlformats.org/officeDocument/2006/math">
                    <m:r>
                      <a:rPr lang="en-US" b="0" i="1" smtClean="0">
                        <a:latin typeface="Cambria Math"/>
                      </a:rPr>
                      <m:t>𝐵</m:t>
                    </m:r>
                  </m:oMath>
                </a14:m>
                <a:r>
                  <a:rPr lang="en-US" dirty="0" smtClean="0"/>
                  <a:t> of all the </a:t>
                </a:r>
                <a:r>
                  <a:rPr lang="en-US" dirty="0" err="1" smtClean="0"/>
                  <a:t>cochannel</a:t>
                </a:r>
                <a:r>
                  <a:rPr lang="en-US" dirty="0" smtClean="0"/>
                  <a:t> transmissions</a:t>
                </a:r>
              </a:p>
              <a:p>
                <a:r>
                  <a:rPr lang="en-US" dirty="0" smtClean="0"/>
                  <a:t>Evaluation of I:</a:t>
                </a:r>
              </a:p>
              <a:p>
                <a:pPr lvl="1"/>
                <a:r>
                  <a:rPr lang="en-US" dirty="0" smtClean="0"/>
                  <a:t>On </a:t>
                </a:r>
                <a:r>
                  <a:rPr lang="en-US" dirty="0"/>
                  <a:t>the </a:t>
                </a:r>
                <a:r>
                  <a:rPr lang="en-US" dirty="0" smtClean="0"/>
                  <a:t>downlink: power received at the desired user’s location from the </a:t>
                </a:r>
                <a:r>
                  <a:rPr lang="en-US" dirty="0" err="1" smtClean="0"/>
                  <a:t>sidelobes</a:t>
                </a:r>
                <a:r>
                  <a:rPr lang="en-US" dirty="0" smtClean="0"/>
                  <a:t> of all </a:t>
                </a:r>
                <a:r>
                  <a:rPr lang="en-US" dirty="0" err="1" smtClean="0"/>
                  <a:t>cochannel</a:t>
                </a:r>
                <a:r>
                  <a:rPr lang="en-US" dirty="0" smtClean="0"/>
                  <a:t> transmit beams</a:t>
                </a:r>
              </a:p>
              <a:p>
                <a:pPr lvl="1"/>
                <a:r>
                  <a:rPr lang="en-US" dirty="0" smtClean="0"/>
                  <a:t>On the uplink: power received in the return uplink beam of the desired user from the locations of all the </a:t>
                </a:r>
                <a:r>
                  <a:rPr lang="en-US" dirty="0" err="1" smtClean="0"/>
                  <a:t>cochannel</a:t>
                </a:r>
                <a:r>
                  <a:rPr lang="en-US" dirty="0" smtClean="0"/>
                  <a:t> cells</a:t>
                </a:r>
              </a:p>
              <a:p>
                <a:pPr lvl="1"/>
                <a:endParaRPr lang="en-US" dirty="0" smtClean="0"/>
              </a:p>
              <a:p>
                <a:pPr lvl="1"/>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531812" y="1447800"/>
                <a:ext cx="4343400" cy="4724400"/>
              </a:xfrm>
              <a:blipFill>
                <a:blip r:embed="rId3"/>
                <a:stretch>
                  <a:fillRect l="-982" t="-2194" r="-982"/>
                </a:stretch>
              </a:blipFill>
            </p:spPr>
            <p:txBody>
              <a:bodyPr/>
              <a:lstStyle/>
              <a:p>
                <a:r>
                  <a:rPr lang="en-IN">
                    <a:noFill/>
                  </a:rPr>
                  <a:t> </a:t>
                </a:r>
              </a:p>
            </p:txBody>
          </p:sp>
        </mc:Fallback>
      </mc:AlternateContent>
      <p:sp>
        <p:nvSpPr>
          <p:cNvPr id="3" name="Title 2"/>
          <p:cNvSpPr>
            <a:spLocks noGrp="1"/>
          </p:cNvSpPr>
          <p:nvPr>
            <p:ph type="title"/>
          </p:nvPr>
        </p:nvSpPr>
        <p:spPr>
          <a:xfrm>
            <a:off x="531812" y="198438"/>
            <a:ext cx="8077199" cy="868362"/>
          </a:xfrm>
        </p:spPr>
        <p:txBody>
          <a:bodyPr>
            <a:noAutofit/>
          </a:bodyPr>
          <a:lstStyle/>
          <a:p>
            <a:r>
              <a:rPr lang="en-US" sz="2000" dirty="0" smtClean="0"/>
              <a:t>An Implication of Frequency Reuse: Co-Channel Interference or CCI</a:t>
            </a:r>
            <a:endParaRPr lang="en-US" sz="2000" dirty="0"/>
          </a:p>
        </p:txBody>
      </p:sp>
    </p:spTree>
    <p:extLst>
      <p:ext uri="{BB962C8B-B14F-4D97-AF65-F5344CB8AC3E}">
        <p14:creationId xmlns:p14="http://schemas.microsoft.com/office/powerpoint/2010/main" val="217834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Amplitude, Power, and Energy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9412" y="1447800"/>
                <a:ext cx="11277600" cy="1676400"/>
              </a:xfrm>
            </p:spPr>
            <p:txBody>
              <a:bodyPr>
                <a:normAutofit fontScale="92500" lnSpcReduction="10000"/>
              </a:bodyPr>
              <a:lstStyle/>
              <a:p>
                <a:r>
                  <a:rPr lang="en-US" dirty="0" smtClean="0"/>
                  <a:t>Power is given as </a:t>
                </a:r>
                <a14:m>
                  <m:oMath xmlns:m="http://schemas.openxmlformats.org/officeDocument/2006/math">
                    <m:r>
                      <a:rPr lang="en-US" b="0" i="1" smtClean="0">
                        <a:latin typeface="Cambria Math"/>
                      </a:rPr>
                      <m:t>𝑃</m:t>
                    </m:r>
                    <m:r>
                      <a:rPr lang="en-US" b="0" i="1" smtClean="0">
                        <a:latin typeface="Cambria Math"/>
                      </a:rPr>
                      <m:t>=</m:t>
                    </m:r>
                    <m:r>
                      <a:rPr lang="en-US" b="0" i="1" smtClean="0">
                        <a:latin typeface="Cambria Math"/>
                      </a:rPr>
                      <m:t>𝑉</m:t>
                    </m:r>
                    <m:r>
                      <a:rPr lang="en-US" b="0" i="1" smtClean="0">
                        <a:latin typeface="Cambria Math"/>
                        <a:ea typeface="Cambria Math"/>
                      </a:rPr>
                      <m:t>×</m:t>
                    </m:r>
                    <m:r>
                      <a:rPr lang="en-US" b="0" i="1" smtClean="0">
                        <a:latin typeface="Cambria Math"/>
                        <a:ea typeface="Cambria Math"/>
                      </a:rPr>
                      <m:t>𝐼</m:t>
                    </m:r>
                    <m:r>
                      <a:rPr lang="en-US" b="0" i="1" smtClean="0">
                        <a:latin typeface="Cambria Math"/>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a:rPr>
                              <m:t>𝑉</m:t>
                            </m:r>
                          </m:e>
                          <m:sup>
                            <m:r>
                              <a:rPr lang="en-US" b="0" i="1" smtClean="0">
                                <a:latin typeface="Cambria Math"/>
                              </a:rPr>
                              <m:t>2</m:t>
                            </m:r>
                          </m:sup>
                        </m:sSup>
                      </m:num>
                      <m:den>
                        <m:r>
                          <a:rPr lang="en-US" b="0" i="1" smtClean="0">
                            <a:latin typeface="Cambria Math"/>
                          </a:rPr>
                          <m:t>𝑅</m:t>
                        </m:r>
                      </m:den>
                    </m:f>
                    <m:r>
                      <a:rPr lang="en-US" b="0" i="0" smtClean="0">
                        <a:latin typeface="Cambria Math"/>
                      </a:rPr>
                      <m:t>,</m:t>
                    </m:r>
                  </m:oMath>
                </a14:m>
                <a:r>
                  <a:rPr lang="en-US" dirty="0" smtClean="0"/>
                  <a:t> i.e., </a:t>
                </a:r>
                <a14:m>
                  <m:oMath xmlns:m="http://schemas.openxmlformats.org/officeDocument/2006/math">
                    <m:r>
                      <a:rPr lang="en-US" b="0" i="1" smtClean="0">
                        <a:latin typeface="Cambria Math"/>
                      </a:rPr>
                      <m:t>𝑃</m:t>
                    </m:r>
                    <m:r>
                      <a:rPr lang="en-US" b="0" i="1" smtClean="0">
                        <a:latin typeface="Cambria Math"/>
                        <a:ea typeface="Cambria Math"/>
                      </a:rPr>
                      <m:t>∝</m:t>
                    </m:r>
                    <m:sSup>
                      <m:sSupPr>
                        <m:ctrlPr>
                          <a:rPr lang="en-US" b="0" i="1" smtClean="0">
                            <a:latin typeface="Cambria Math" panose="02040503050406030204" pitchFamily="18" charset="0"/>
                            <a:ea typeface="Cambria Math"/>
                          </a:rPr>
                        </m:ctrlPr>
                      </m:sSupPr>
                      <m:e>
                        <m:r>
                          <a:rPr lang="en-US" b="0" i="1" smtClean="0">
                            <a:latin typeface="Cambria Math"/>
                            <a:ea typeface="Cambria Math"/>
                          </a:rPr>
                          <m:t>𝑉</m:t>
                        </m:r>
                      </m:e>
                      <m:sup>
                        <m:r>
                          <a:rPr lang="en-US" b="0" i="1" smtClean="0">
                            <a:latin typeface="Cambria Math"/>
                            <a:ea typeface="Cambria Math"/>
                          </a:rPr>
                          <m:t>2</m:t>
                        </m:r>
                      </m:sup>
                    </m:sSup>
                  </m:oMath>
                </a14:m>
                <a:r>
                  <a:rPr lang="en-US" dirty="0" smtClean="0"/>
                  <a:t>. Units are in Watts.</a:t>
                </a:r>
              </a:p>
              <a:p>
                <a:r>
                  <a:rPr lang="en-US" dirty="0" smtClean="0"/>
                  <a:t>Power is typically represented in logarithmic decibel unit.  Convention: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𝑑𝐵𝑊</m:t>
                        </m:r>
                      </m:sub>
                    </m:sSub>
                    <m:r>
                      <a:rPr lang="en-US" b="0" i="1" smtClean="0">
                        <a:latin typeface="Cambria Math"/>
                      </a:rPr>
                      <m:t>=10</m:t>
                    </m:r>
                    <m:r>
                      <a:rPr lang="en-US" b="0" i="1" smtClean="0">
                        <a:latin typeface="Cambria Math"/>
                        <a:ea typeface="Cambria Math"/>
                      </a:rPr>
                      <m:t>×</m:t>
                    </m:r>
                    <m:func>
                      <m:funcPr>
                        <m:ctrlPr>
                          <a:rPr lang="en-US" b="0" i="1" smtClean="0">
                            <a:latin typeface="Cambria Math" panose="02040503050406030204" pitchFamily="18" charset="0"/>
                            <a:ea typeface="Cambria Math"/>
                          </a:rPr>
                        </m:ctrlPr>
                      </m:funcPr>
                      <m:fName>
                        <m:sSub>
                          <m:sSubPr>
                            <m:ctrlPr>
                              <a:rPr lang="en-US" b="0" i="1" smtClean="0">
                                <a:latin typeface="Cambria Math" panose="02040503050406030204" pitchFamily="18" charset="0"/>
                                <a:ea typeface="Cambria Math"/>
                              </a:rPr>
                            </m:ctrlPr>
                          </m:sSubPr>
                          <m:e>
                            <m:r>
                              <m:rPr>
                                <m:sty m:val="p"/>
                              </m:rPr>
                              <a:rPr lang="en-US" b="0" i="0" smtClean="0">
                                <a:latin typeface="Cambria Math"/>
                                <a:ea typeface="Cambria Math"/>
                              </a:rPr>
                              <m:t>log</m:t>
                            </m:r>
                          </m:e>
                          <m:sub>
                            <m:r>
                              <a:rPr lang="en-US" b="0" i="1" smtClean="0">
                                <a:latin typeface="Cambria Math"/>
                                <a:ea typeface="Cambria Math"/>
                              </a:rPr>
                              <m:t>10</m:t>
                            </m:r>
                          </m:sub>
                        </m:sSub>
                      </m:fName>
                      <m:e>
                        <m:sSub>
                          <m:sSubPr>
                            <m:ctrlPr>
                              <a:rPr lang="en-US" b="0" i="1" smtClean="0">
                                <a:latin typeface="Cambria Math" panose="02040503050406030204" pitchFamily="18" charset="0"/>
                                <a:ea typeface="Cambria Math"/>
                              </a:rPr>
                            </m:ctrlPr>
                          </m:sSubPr>
                          <m:e>
                            <m:r>
                              <a:rPr lang="en-US" b="0" i="1" smtClean="0">
                                <a:latin typeface="Cambria Math"/>
                                <a:ea typeface="Cambria Math"/>
                              </a:rPr>
                              <m:t>𝑃</m:t>
                            </m:r>
                          </m:e>
                          <m:sub>
                            <m:r>
                              <a:rPr lang="en-US" b="0" i="1" smtClean="0">
                                <a:latin typeface="Cambria Math"/>
                                <a:ea typeface="Cambria Math"/>
                              </a:rPr>
                              <m:t>𝑊</m:t>
                            </m:r>
                          </m:sub>
                        </m:sSub>
                      </m:e>
                    </m:func>
                  </m:oMath>
                </a14:m>
                <a:r>
                  <a:rPr lang="en-US" dirty="0" smtClean="0"/>
                  <a:t> in </a:t>
                </a:r>
                <a:r>
                  <a:rPr lang="en-US" dirty="0" err="1" smtClean="0"/>
                  <a:t>dBW</a:t>
                </a:r>
                <a:r>
                  <a:rPr lang="en-US" dirty="0" smtClean="0"/>
                  <a:t>.</a:t>
                </a:r>
              </a:p>
              <a:p>
                <a:r>
                  <a:rPr lang="en-US" dirty="0"/>
                  <a:t>Decibel unit converts an exponential growth into a linear growth</a:t>
                </a:r>
              </a:p>
              <a:p>
                <a:pPr lvl="1"/>
                <a:r>
                  <a:rPr lang="en-US" dirty="0"/>
                  <a:t>For each doubling of (or halving of) power </a:t>
                </a:r>
                <a14:m>
                  <m:oMath xmlns:m="http://schemas.openxmlformats.org/officeDocument/2006/math">
                    <m:sSub>
                      <m:sSubPr>
                        <m:ctrlPr>
                          <a:rPr lang="en-US" i="1">
                            <a:latin typeface="Cambria Math" panose="02040503050406030204" pitchFamily="18" charset="0"/>
                          </a:rPr>
                        </m:ctrlPr>
                      </m:sSubPr>
                      <m:e>
                        <m:r>
                          <a:rPr lang="en-US" i="1">
                            <a:latin typeface="Cambria Math"/>
                          </a:rPr>
                          <m:t>𝑃</m:t>
                        </m:r>
                      </m:e>
                      <m:sub>
                        <m:r>
                          <a:rPr lang="en-US" i="1">
                            <a:latin typeface="Cambria Math"/>
                          </a:rPr>
                          <m:t>𝑊</m:t>
                        </m:r>
                      </m:sub>
                    </m:sSub>
                  </m:oMath>
                </a14:m>
                <a:r>
                  <a:rPr lang="en-US" dirty="0"/>
                  <a:t>, the power </a:t>
                </a:r>
                <a14:m>
                  <m:oMath xmlns:m="http://schemas.openxmlformats.org/officeDocument/2006/math">
                    <m:sSub>
                      <m:sSubPr>
                        <m:ctrlPr>
                          <a:rPr lang="en-US" i="1">
                            <a:latin typeface="Cambria Math" panose="02040503050406030204" pitchFamily="18" charset="0"/>
                          </a:rPr>
                        </m:ctrlPr>
                      </m:sSubPr>
                      <m:e>
                        <m:r>
                          <a:rPr lang="en-US" i="1">
                            <a:latin typeface="Cambria Math"/>
                          </a:rPr>
                          <m:t>𝑃</m:t>
                        </m:r>
                      </m:e>
                      <m:sub>
                        <m:r>
                          <a:rPr lang="en-US" i="1">
                            <a:latin typeface="Cambria Math"/>
                          </a:rPr>
                          <m:t>𝑑𝐵𝑊</m:t>
                        </m:r>
                      </m:sub>
                    </m:sSub>
                  </m:oMath>
                </a14:m>
                <a:r>
                  <a:rPr lang="en-US" dirty="0"/>
                  <a:t> increases (or reduces) by 3 </a:t>
                </a:r>
                <a:r>
                  <a:rPr lang="en-US" dirty="0" smtClean="0"/>
                  <a:t>dB</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9412" y="1447800"/>
                <a:ext cx="11277600" cy="1676400"/>
              </a:xfrm>
              <a:blipFill rotWithShape="1">
                <a:blip r:embed="rId2"/>
                <a:stretch>
                  <a:fillRect l="-378" b="-363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10818812" y="6400800"/>
            <a:ext cx="1143002" cy="276226"/>
          </a:xfrm>
        </p:spPr>
        <p:txBody>
          <a:bodyPr/>
          <a:lstStyle/>
          <a:p>
            <a:fld id="{25BA54BD-C84D-46CE-8B72-31BFB26ABA43}" type="slidenum">
              <a:rPr lang="en-US" smtClean="0"/>
              <a:t>7</a:t>
            </a:fld>
            <a:endParaRPr lang="en-US" dirty="0"/>
          </a:p>
        </p:txBody>
      </p:sp>
      <p:grpSp>
        <p:nvGrpSpPr>
          <p:cNvPr id="6" name="Group 5"/>
          <p:cNvGrpSpPr/>
          <p:nvPr/>
        </p:nvGrpSpPr>
        <p:grpSpPr>
          <a:xfrm>
            <a:off x="752352" y="3200400"/>
            <a:ext cx="8462962" cy="3059741"/>
            <a:chOff x="752352" y="3200400"/>
            <a:chExt cx="8462962" cy="3059741"/>
          </a:xfrm>
        </p:grpSpPr>
        <p:sp>
          <p:nvSpPr>
            <p:cNvPr id="20" name="Rectangle 19"/>
            <p:cNvSpPr/>
            <p:nvPr/>
          </p:nvSpPr>
          <p:spPr>
            <a:xfrm>
              <a:off x="752352" y="3200400"/>
              <a:ext cx="8462962" cy="11430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352" y="3200400"/>
              <a:ext cx="8462962" cy="129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352" y="3810126"/>
              <a:ext cx="8462962" cy="2450015"/>
            </a:xfrm>
            <a:prstGeom prst="rect">
              <a:avLst/>
            </a:prstGeom>
          </p:spPr>
        </p:pic>
      </p:grpSp>
    </p:spTree>
    <p:extLst>
      <p:ext uri="{BB962C8B-B14F-4D97-AF65-F5344CB8AC3E}">
        <p14:creationId xmlns:p14="http://schemas.microsoft.com/office/powerpoint/2010/main" val="369363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Implication of Frequency Reuse: Co-Channel Interference (CCI)</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5612" y="1447800"/>
                <a:ext cx="11075404" cy="4724400"/>
              </a:xfrm>
            </p:spPr>
            <p:txBody>
              <a:bodyPr>
                <a:normAutofit/>
              </a:bodyPr>
              <a:lstStyle/>
              <a:p>
                <a:r>
                  <a:rPr lang="en-US" dirty="0" smtClean="0"/>
                  <a:t>CCI can be evaluated for the wireless systems in the following manner: </a:t>
                </a:r>
                <a:endParaRPr lang="en-US" i="1" dirty="0" smtClean="0">
                  <a:latin typeface="Cambria Math"/>
                </a:endParaRPr>
              </a:p>
              <a:p>
                <a:pPr marL="0" indent="0">
                  <a:buNone/>
                </a:pPr>
                <a:r>
                  <a:rPr lang="en-US" dirty="0" smtClean="0"/>
                  <a: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a:rPr>
                                  <m:t>𝐶</m:t>
                                </m:r>
                              </m:num>
                              <m:den>
                                <m:r>
                                  <a:rPr lang="en-US" i="1">
                                    <a:latin typeface="Cambria Math"/>
                                  </a:rPr>
                                  <m:t>𝐼</m:t>
                                </m:r>
                              </m:den>
                            </m:f>
                          </m:e>
                        </m:d>
                      </m:e>
                      <m:sub>
                        <m:r>
                          <a:rPr lang="en-US" i="1">
                            <a:latin typeface="Cambria Math"/>
                          </a:rPr>
                          <m:t>𝐶𝐶𝐼</m:t>
                        </m:r>
                      </m:sub>
                    </m:sSub>
                    <m:r>
                      <a:rPr lang="en-US" i="1">
                        <a:latin typeface="Cambria Math"/>
                      </a:rPr>
                      <m:t>=</m:t>
                    </m:r>
                  </m:oMath>
                </a14:m>
                <a:r>
                  <a:rPr lang="en-US" dirty="0"/>
                  <a:t> Carrier Power to Interference Power</a:t>
                </a:r>
              </a:p>
              <a:p>
                <a:pPr lvl="1"/>
                <a:r>
                  <a:rPr lang="en-US" dirty="0"/>
                  <a:t>Carrier power </a:t>
                </a:r>
                <a14:m>
                  <m:oMath xmlns:m="http://schemas.openxmlformats.org/officeDocument/2006/math">
                    <m:r>
                      <a:rPr lang="en-US" i="1">
                        <a:latin typeface="Cambria Math"/>
                      </a:rPr>
                      <m:t>𝐶</m:t>
                    </m:r>
                    <m:r>
                      <a:rPr lang="en-US" i="1">
                        <a:latin typeface="Cambria Math"/>
                      </a:rPr>
                      <m:t>=</m:t>
                    </m:r>
                    <m:sSub>
                      <m:sSubPr>
                        <m:ctrlPr>
                          <a:rPr lang="en-US" i="1">
                            <a:latin typeface="Cambria Math" panose="02040503050406030204" pitchFamily="18" charset="0"/>
                          </a:rPr>
                        </m:ctrlPr>
                      </m:sSubPr>
                      <m:e>
                        <m:r>
                          <a:rPr lang="en-US" i="1">
                            <a:latin typeface="Cambria Math"/>
                          </a:rPr>
                          <m:t>𝑃</m:t>
                        </m:r>
                      </m:e>
                      <m:sub>
                        <m:r>
                          <a:rPr lang="en-US" i="1">
                            <a:latin typeface="Cambria Math"/>
                          </a:rPr>
                          <m:t>𝑅𝑋</m:t>
                        </m:r>
                      </m:sub>
                    </m:sSub>
                  </m:oMath>
                </a14:m>
                <a:r>
                  <a:rPr lang="en-US" dirty="0"/>
                  <a:t> is the power received of the desired user’s signal</a:t>
                </a:r>
              </a:p>
              <a:p>
                <a:pPr lvl="1"/>
                <a:r>
                  <a:rPr lang="en-US" dirty="0"/>
                  <a:t>Interference power </a:t>
                </a:r>
                <a14:m>
                  <m:oMath xmlns:m="http://schemas.openxmlformats.org/officeDocument/2006/math">
                    <m:r>
                      <a:rPr lang="en-US" i="1">
                        <a:latin typeface="Cambria Math"/>
                      </a:rPr>
                      <m:t>𝐼</m:t>
                    </m:r>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0</m:t>
                        </m:r>
                      </m:sub>
                    </m:sSub>
                    <m:r>
                      <a:rPr lang="en-US" i="1">
                        <a:latin typeface="Cambria Math"/>
                      </a:rPr>
                      <m:t>𝐵</m:t>
                    </m:r>
                  </m:oMath>
                </a14:m>
                <a:r>
                  <a:rPr lang="en-US" dirty="0"/>
                  <a:t> is the power received over the bandwidth </a:t>
                </a:r>
                <a14:m>
                  <m:oMath xmlns:m="http://schemas.openxmlformats.org/officeDocument/2006/math">
                    <m:r>
                      <a:rPr lang="en-US" i="1">
                        <a:latin typeface="Cambria Math"/>
                      </a:rPr>
                      <m:t>𝐵</m:t>
                    </m:r>
                  </m:oMath>
                </a14:m>
                <a:r>
                  <a:rPr lang="en-US" dirty="0"/>
                  <a:t> of all the </a:t>
                </a:r>
                <a:r>
                  <a:rPr lang="en-US" dirty="0" err="1"/>
                  <a:t>cochannel</a:t>
                </a:r>
                <a:r>
                  <a:rPr lang="en-US" dirty="0"/>
                  <a:t> transmissions</a:t>
                </a:r>
              </a:p>
              <a:p>
                <a:r>
                  <a:rPr lang="en-US" dirty="0" smtClean="0"/>
                  <a:t>Realization of the Co-channel Interference Power I on the uplink is different compared to its realization on the downlink</a:t>
                </a:r>
                <a:endParaRPr lang="en-US" dirty="0"/>
              </a:p>
              <a:p>
                <a:pPr lvl="1"/>
                <a:r>
                  <a:rPr lang="en-US" dirty="0"/>
                  <a:t>On the downlink: </a:t>
                </a:r>
                <a:r>
                  <a:rPr lang="en-US" dirty="0" smtClean="0"/>
                  <a:t>CCI power equals the power received </a:t>
                </a:r>
                <a:r>
                  <a:rPr lang="en-US" u="sng" dirty="0">
                    <a:solidFill>
                      <a:srgbClr val="FFFF00"/>
                    </a:solidFill>
                  </a:rPr>
                  <a:t>at the desired user’s location </a:t>
                </a:r>
                <a:r>
                  <a:rPr lang="en-US" b="1" i="1" dirty="0">
                    <a:solidFill>
                      <a:schemeClr val="accent5">
                        <a:lumMod val="20000"/>
                        <a:lumOff val="80000"/>
                      </a:schemeClr>
                    </a:solidFill>
                  </a:rPr>
                  <a:t>from the </a:t>
                </a:r>
                <a:r>
                  <a:rPr lang="en-US" b="1" i="1" dirty="0" err="1">
                    <a:solidFill>
                      <a:schemeClr val="accent5">
                        <a:lumMod val="20000"/>
                        <a:lumOff val="80000"/>
                      </a:schemeClr>
                    </a:solidFill>
                  </a:rPr>
                  <a:t>sidelobes</a:t>
                </a:r>
                <a:r>
                  <a:rPr lang="en-US" b="1" i="1" dirty="0">
                    <a:solidFill>
                      <a:schemeClr val="accent5">
                        <a:lumMod val="20000"/>
                        <a:lumOff val="80000"/>
                      </a:schemeClr>
                    </a:solidFill>
                  </a:rPr>
                  <a:t> of </a:t>
                </a:r>
                <a:r>
                  <a:rPr lang="en-US" b="1" i="1" dirty="0" smtClean="0">
                    <a:solidFill>
                      <a:schemeClr val="accent5">
                        <a:lumMod val="20000"/>
                        <a:lumOff val="80000"/>
                      </a:schemeClr>
                    </a:solidFill>
                  </a:rPr>
                  <a:t>different </a:t>
                </a:r>
                <a:r>
                  <a:rPr lang="en-US" b="1" i="1" dirty="0" err="1" smtClean="0">
                    <a:solidFill>
                      <a:schemeClr val="accent5">
                        <a:lumMod val="20000"/>
                        <a:lumOff val="80000"/>
                      </a:schemeClr>
                    </a:solidFill>
                  </a:rPr>
                  <a:t>cochannel</a:t>
                </a:r>
                <a:r>
                  <a:rPr lang="en-US" b="1" i="1" dirty="0" smtClean="0">
                    <a:solidFill>
                      <a:schemeClr val="accent5">
                        <a:lumMod val="20000"/>
                        <a:lumOff val="80000"/>
                      </a:schemeClr>
                    </a:solidFill>
                  </a:rPr>
                  <a:t> </a:t>
                </a:r>
                <a:r>
                  <a:rPr lang="en-US" b="1" i="1" dirty="0">
                    <a:solidFill>
                      <a:schemeClr val="accent5">
                        <a:lumMod val="20000"/>
                        <a:lumOff val="80000"/>
                      </a:schemeClr>
                    </a:solidFill>
                  </a:rPr>
                  <a:t>transmit beams</a:t>
                </a:r>
              </a:p>
              <a:p>
                <a:pPr lvl="1"/>
                <a:r>
                  <a:rPr lang="en-US" dirty="0"/>
                  <a:t>On the uplink: </a:t>
                </a:r>
                <a:r>
                  <a:rPr lang="en-US" dirty="0" smtClean="0"/>
                  <a:t>CCI power equals the power </a:t>
                </a:r>
                <a:r>
                  <a:rPr lang="en-US" dirty="0"/>
                  <a:t>received </a:t>
                </a:r>
                <a:r>
                  <a:rPr lang="en-US" u="sng" dirty="0">
                    <a:solidFill>
                      <a:srgbClr val="FFFF00"/>
                    </a:solidFill>
                  </a:rPr>
                  <a:t>in </a:t>
                </a:r>
                <a:r>
                  <a:rPr lang="en-US" u="sng" dirty="0" smtClean="0">
                    <a:solidFill>
                      <a:srgbClr val="FFFF00"/>
                    </a:solidFill>
                  </a:rPr>
                  <a:t>return </a:t>
                </a:r>
                <a:r>
                  <a:rPr lang="en-US" u="sng" dirty="0">
                    <a:solidFill>
                      <a:srgbClr val="FFFF00"/>
                    </a:solidFill>
                  </a:rPr>
                  <a:t>uplink beam of the desired user </a:t>
                </a:r>
                <a:r>
                  <a:rPr lang="en-US" b="1" dirty="0">
                    <a:solidFill>
                      <a:schemeClr val="accent5">
                        <a:lumMod val="20000"/>
                        <a:lumOff val="80000"/>
                      </a:schemeClr>
                    </a:solidFill>
                  </a:rPr>
                  <a:t>from the locations of all the </a:t>
                </a:r>
                <a:r>
                  <a:rPr lang="en-US" b="1" dirty="0" err="1">
                    <a:solidFill>
                      <a:schemeClr val="accent5">
                        <a:lumMod val="20000"/>
                        <a:lumOff val="80000"/>
                      </a:schemeClr>
                    </a:solidFill>
                  </a:rPr>
                  <a:t>cochannel</a:t>
                </a:r>
                <a:r>
                  <a:rPr lang="en-US" b="1" dirty="0">
                    <a:solidFill>
                      <a:schemeClr val="accent5">
                        <a:lumMod val="20000"/>
                        <a:lumOff val="80000"/>
                      </a:schemeClr>
                    </a:solidFill>
                  </a:rPr>
                  <a:t> </a:t>
                </a:r>
                <a:r>
                  <a:rPr lang="en-US" b="1" dirty="0" smtClean="0">
                    <a:solidFill>
                      <a:schemeClr val="accent5">
                        <a:lumMod val="20000"/>
                        <a:lumOff val="80000"/>
                      </a:schemeClr>
                    </a:solidFill>
                  </a:rPr>
                  <a:t>cells </a:t>
                </a:r>
              </a:p>
              <a:p>
                <a:r>
                  <a:rPr lang="en-US" dirty="0"/>
                  <a:t>CCI, in general, increases (i.e.,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a:latin typeface="Cambria Math"/>
                                  </a:rPr>
                                  <m:t>𝐶</m:t>
                                </m:r>
                              </m:num>
                              <m:den>
                                <m:r>
                                  <a:rPr lang="en-US">
                                    <a:latin typeface="Cambria Math"/>
                                  </a:rPr>
                                  <m:t>𝐼</m:t>
                                </m:r>
                              </m:den>
                            </m:f>
                          </m:e>
                        </m:d>
                      </m:e>
                      <m:sub>
                        <m:r>
                          <a:rPr lang="en-US">
                            <a:latin typeface="Cambria Math"/>
                          </a:rPr>
                          <m:t>𝐶𝐶𝐼</m:t>
                        </m:r>
                      </m:sub>
                    </m:sSub>
                  </m:oMath>
                </a14:m>
                <a:r>
                  <a:rPr lang="en-US" dirty="0"/>
                  <a:t> reduces) as the frequency reuse factor </a:t>
                </a:r>
                <a14:m>
                  <m:oMath xmlns:m="http://schemas.openxmlformats.org/officeDocument/2006/math">
                    <m:r>
                      <a:rPr lang="en-US">
                        <a:latin typeface="Cambria Math"/>
                      </a:rPr>
                      <m:t>𝑲</m:t>
                    </m:r>
                  </m:oMath>
                </a14:m>
                <a:r>
                  <a:rPr lang="en-US" dirty="0"/>
                  <a:t> is </a:t>
                </a:r>
                <a:r>
                  <a:rPr lang="en-US" dirty="0" smtClean="0"/>
                  <a:t>reduced. This is shown in the next two slides</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5612" y="1447800"/>
                <a:ext cx="11075404" cy="4724400"/>
              </a:xfrm>
              <a:blipFill>
                <a:blip r:embed="rId2"/>
                <a:stretch>
                  <a:fillRect l="-495" t="-141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70</a:t>
            </a:fld>
            <a:endParaRPr lang="en-US"/>
          </a:p>
        </p:txBody>
      </p:sp>
    </p:spTree>
    <p:extLst>
      <p:ext uri="{BB962C8B-B14F-4D97-AF65-F5344CB8AC3E}">
        <p14:creationId xmlns:p14="http://schemas.microsoft.com/office/powerpoint/2010/main" val="2547107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Aside: </a:t>
            </a:r>
            <a:br>
              <a:rPr lang="en-US" dirty="0" smtClean="0"/>
            </a:br>
            <a:r>
              <a:rPr lang="en-US" dirty="0" smtClean="0"/>
              <a:t>Logarithmic </a:t>
            </a:r>
            <a:r>
              <a:rPr lang="en-US" dirty="0"/>
              <a:t>versus Linear Units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Substantial amount of increase in Watts translates to only a small increase in </a:t>
                </a:r>
                <a:r>
                  <a:rPr lang="en-US" dirty="0" err="1"/>
                  <a:t>dBW</a:t>
                </a:r>
                <a:endParaRPr lang="en-US" dirty="0"/>
              </a:p>
              <a:p>
                <a:pPr lvl="1"/>
                <a:r>
                  <a:rPr lang="en-US" dirty="0"/>
                  <a:t>Power in </a:t>
                </a:r>
                <a:r>
                  <a:rPr lang="en-US" dirty="0" err="1"/>
                  <a:t>dBW</a:t>
                </a:r>
                <a:r>
                  <a:rPr lang="en-US" dirty="0"/>
                  <a:t> of 30 </a:t>
                </a:r>
                <a:r>
                  <a:rPr lang="en-US" dirty="0" err="1"/>
                  <a:t>dBW</a:t>
                </a:r>
                <a:r>
                  <a:rPr lang="en-US" dirty="0"/>
                  <a:t> or 40 </a:t>
                </a:r>
                <a:r>
                  <a:rPr lang="en-US" dirty="0" err="1"/>
                  <a:t>dBW</a:t>
                </a:r>
                <a:r>
                  <a:rPr lang="en-US" dirty="0"/>
                  <a:t> is a lot of power in Watts (1000 W or 10000 Watts</a:t>
                </a:r>
                <a:r>
                  <a:rPr lang="en-US" dirty="0" smtClean="0"/>
                  <a:t>)</a:t>
                </a:r>
              </a:p>
              <a:p>
                <a:pPr lvl="1"/>
                <a:endParaRPr lang="en-US" dirty="0"/>
              </a:p>
              <a:p>
                <a:pPr lvl="1"/>
                <a:endParaRPr lang="en-US" dirty="0" smtClean="0"/>
              </a:p>
              <a:p>
                <a:pPr lvl="1"/>
                <a:endParaRPr lang="en-US" dirty="0"/>
              </a:p>
              <a:p>
                <a:pPr lvl="1"/>
                <a:endParaRPr lang="en-US" dirty="0" smtClean="0"/>
              </a:p>
              <a:p>
                <a:pPr lvl="1"/>
                <a:endParaRPr lang="en-US" dirty="0"/>
              </a:p>
              <a:p>
                <a:r>
                  <a:rPr lang="en-US" dirty="0"/>
                  <a:t>Multiplication of power numbers in Watts is same as addition in </a:t>
                </a:r>
                <a:r>
                  <a:rPr lang="en-US" dirty="0" err="1"/>
                  <a:t>dBW</a:t>
                </a:r>
                <a:endParaRPr lang="en-US" dirty="0"/>
              </a:p>
              <a:p>
                <a:pPr lvl="1"/>
                <a:r>
                  <a:rPr lang="en-US" dirty="0"/>
                  <a:t>Division is same as subtraction</a:t>
                </a:r>
              </a:p>
              <a:p>
                <a:r>
                  <a:rPr lang="en-US" dirty="0"/>
                  <a:t>Ratio of power </a:t>
                </a:r>
                <a14:m>
                  <m:oMath xmlns:m="http://schemas.openxmlformats.org/officeDocument/2006/math">
                    <m:sSubSup>
                      <m:sSubSupPr>
                        <m:ctrlPr>
                          <a:rPr lang="en-US" i="1">
                            <a:latin typeface="Cambria Math" panose="02040503050406030204" pitchFamily="18" charset="0"/>
                          </a:rPr>
                        </m:ctrlPr>
                      </m:sSubSupPr>
                      <m:e>
                        <m:r>
                          <a:rPr lang="en-US" i="1">
                            <a:latin typeface="Cambria Math"/>
                          </a:rPr>
                          <m:t>𝑃</m:t>
                        </m:r>
                      </m:e>
                      <m:sub>
                        <m:r>
                          <a:rPr lang="en-US" i="1">
                            <a:latin typeface="Cambria Math"/>
                          </a:rPr>
                          <m:t>𝑊</m:t>
                        </m:r>
                      </m:sub>
                      <m:sup>
                        <m:r>
                          <a:rPr lang="en-US" i="1">
                            <a:latin typeface="Cambria Math"/>
                          </a:rPr>
                          <m:t>1</m:t>
                        </m:r>
                      </m:sup>
                    </m:sSubSup>
                    <m:r>
                      <a:rPr lang="en-US" i="1">
                        <a:latin typeface="Cambria Math"/>
                      </a:rPr>
                      <m:t>/</m:t>
                    </m:r>
                    <m:sSubSup>
                      <m:sSubSupPr>
                        <m:ctrlPr>
                          <a:rPr lang="en-US" i="1">
                            <a:latin typeface="Cambria Math" panose="02040503050406030204" pitchFamily="18" charset="0"/>
                          </a:rPr>
                        </m:ctrlPr>
                      </m:sSubSupPr>
                      <m:e>
                        <m:r>
                          <a:rPr lang="en-US" i="1">
                            <a:latin typeface="Cambria Math"/>
                          </a:rPr>
                          <m:t>𝑃</m:t>
                        </m:r>
                      </m:e>
                      <m:sub>
                        <m:r>
                          <a:rPr lang="en-US" i="1">
                            <a:latin typeface="Cambria Math"/>
                          </a:rPr>
                          <m:t>𝑊</m:t>
                        </m:r>
                      </m:sub>
                      <m:sup>
                        <m:r>
                          <a:rPr lang="en-US" i="1">
                            <a:latin typeface="Cambria Math"/>
                          </a:rPr>
                          <m:t>2</m:t>
                        </m:r>
                      </m:sup>
                    </m:sSubSup>
                  </m:oMath>
                </a14:m>
                <a:r>
                  <a:rPr lang="en-US" dirty="0"/>
                  <a:t> in Watts has no unit; likewise difference of </a:t>
                </a:r>
                <a14:m>
                  <m:oMath xmlns:m="http://schemas.openxmlformats.org/officeDocument/2006/math">
                    <m:sSubSup>
                      <m:sSubSupPr>
                        <m:ctrlPr>
                          <a:rPr lang="en-US" i="1">
                            <a:latin typeface="Cambria Math" panose="02040503050406030204" pitchFamily="18" charset="0"/>
                          </a:rPr>
                        </m:ctrlPr>
                      </m:sSubSupPr>
                      <m:e>
                        <m:r>
                          <a:rPr lang="en-US" i="1">
                            <a:latin typeface="Cambria Math"/>
                          </a:rPr>
                          <m:t>𝑃</m:t>
                        </m:r>
                      </m:e>
                      <m:sub>
                        <m:r>
                          <a:rPr lang="en-US" i="1">
                            <a:latin typeface="Cambria Math"/>
                          </a:rPr>
                          <m:t>𝑑𝐵𝑊</m:t>
                        </m:r>
                      </m:sub>
                      <m:sup>
                        <m:r>
                          <a:rPr lang="en-US" i="1">
                            <a:latin typeface="Cambria Math"/>
                          </a:rPr>
                          <m:t>1</m:t>
                        </m:r>
                      </m:sup>
                    </m:sSubSup>
                    <m:r>
                      <a:rPr lang="en-US" i="1">
                        <a:latin typeface="Cambria Math"/>
                      </a:rPr>
                      <m:t>−</m:t>
                    </m:r>
                    <m:sSubSup>
                      <m:sSubSupPr>
                        <m:ctrlPr>
                          <a:rPr lang="en-US" i="1">
                            <a:latin typeface="Cambria Math" panose="02040503050406030204" pitchFamily="18" charset="0"/>
                          </a:rPr>
                        </m:ctrlPr>
                      </m:sSubSupPr>
                      <m:e>
                        <m:r>
                          <a:rPr lang="en-US" i="1">
                            <a:latin typeface="Cambria Math"/>
                          </a:rPr>
                          <m:t>𝑃</m:t>
                        </m:r>
                      </m:e>
                      <m:sub>
                        <m:r>
                          <a:rPr lang="en-US" i="1">
                            <a:latin typeface="Cambria Math"/>
                          </a:rPr>
                          <m:t>𝑑𝐵𝑊</m:t>
                        </m:r>
                      </m:sub>
                      <m:sup>
                        <m:r>
                          <a:rPr lang="en-US" i="1">
                            <a:latin typeface="Cambria Math"/>
                          </a:rPr>
                          <m:t>2</m:t>
                        </m:r>
                      </m:sup>
                    </m:sSubSup>
                  </m:oMath>
                </a14:m>
                <a:r>
                  <a:rPr lang="en-US" dirty="0"/>
                  <a:t> is in dB and not in </a:t>
                </a:r>
                <a:r>
                  <a:rPr lang="en-US" dirty="0" err="1"/>
                  <a:t>dBW</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451" t="-129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8</a:t>
            </a:fld>
            <a:endParaRPr lang="en-US"/>
          </a:p>
        </p:txBody>
      </p:sp>
      <p:sp>
        <p:nvSpPr>
          <p:cNvPr id="5" name="Rectangle 4"/>
          <p:cNvSpPr/>
          <p:nvPr/>
        </p:nvSpPr>
        <p:spPr>
          <a:xfrm>
            <a:off x="752350" y="2705100"/>
            <a:ext cx="10447460" cy="8001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351" y="2782765"/>
            <a:ext cx="10447460" cy="64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7" name="Rectangle 6"/>
              <p:cNvSpPr/>
              <p:nvPr/>
            </p:nvSpPr>
            <p:spPr>
              <a:xfrm>
                <a:off x="763273" y="2259568"/>
                <a:ext cx="10055538" cy="369332"/>
              </a:xfrm>
              <a:prstGeom prst="rect">
                <a:avLst/>
              </a:prstGeom>
            </p:spPr>
            <p:txBody>
              <a:bodyPr wrap="square">
                <a:spAutoFit/>
              </a:bodyPr>
              <a:lstStyle/>
              <a:p>
                <a:pPr marL="285750" indent="-285750">
                  <a:buFont typeface="Wingdings" panose="05000000000000000000" pitchFamily="2" charset="2"/>
                  <a:buChar char="§"/>
                </a:pPr>
                <a:r>
                  <a:rPr lang="en-US" dirty="0"/>
                  <a:t>For each 10 times increase/decrease of </a:t>
                </a:r>
                <a14:m>
                  <m:oMath xmlns:m="http://schemas.openxmlformats.org/officeDocument/2006/math">
                    <m:sSub>
                      <m:sSubPr>
                        <m:ctrlPr>
                          <a:rPr lang="en-US" i="1">
                            <a:latin typeface="Cambria Math" panose="02040503050406030204" pitchFamily="18" charset="0"/>
                          </a:rPr>
                        </m:ctrlPr>
                      </m:sSubPr>
                      <m:e>
                        <m:r>
                          <a:rPr lang="en-US" i="1">
                            <a:latin typeface="Cambria Math"/>
                          </a:rPr>
                          <m:t>𝑃</m:t>
                        </m:r>
                      </m:e>
                      <m:sub>
                        <m:r>
                          <a:rPr lang="en-US" i="1">
                            <a:latin typeface="Cambria Math"/>
                          </a:rPr>
                          <m:t>𝑊</m:t>
                        </m:r>
                      </m:sub>
                    </m:sSub>
                  </m:oMath>
                </a14:m>
                <a:r>
                  <a:rPr lang="en-US" dirty="0"/>
                  <a:t>, power </a:t>
                </a:r>
                <a14:m>
                  <m:oMath xmlns:m="http://schemas.openxmlformats.org/officeDocument/2006/math">
                    <m:sSub>
                      <m:sSubPr>
                        <m:ctrlPr>
                          <a:rPr lang="en-US" i="1">
                            <a:latin typeface="Cambria Math" panose="02040503050406030204" pitchFamily="18" charset="0"/>
                          </a:rPr>
                        </m:ctrlPr>
                      </m:sSubPr>
                      <m:e>
                        <m:r>
                          <a:rPr lang="en-US" i="1">
                            <a:latin typeface="Cambria Math"/>
                          </a:rPr>
                          <m:t>𝑃</m:t>
                        </m:r>
                      </m:e>
                      <m:sub>
                        <m:r>
                          <a:rPr lang="en-US" i="1">
                            <a:latin typeface="Cambria Math"/>
                          </a:rPr>
                          <m:t>𝑑𝐵𝑊</m:t>
                        </m:r>
                      </m:sub>
                    </m:sSub>
                  </m:oMath>
                </a14:m>
                <a:r>
                  <a:rPr lang="en-US" dirty="0"/>
                  <a:t> increases/decreases by 10 dB</a:t>
                </a:r>
              </a:p>
            </p:txBody>
          </p:sp>
        </mc:Choice>
        <mc:Fallback xmlns="">
          <p:sp>
            <p:nvSpPr>
              <p:cNvPr id="7" name="Rectangle 6"/>
              <p:cNvSpPr>
                <a:spLocks noRot="1" noChangeAspect="1" noMove="1" noResize="1" noEditPoints="1" noAdjustHandles="1" noChangeArrowheads="1" noChangeShapeType="1" noTextEdit="1"/>
              </p:cNvSpPr>
              <p:nvPr/>
            </p:nvSpPr>
            <p:spPr>
              <a:xfrm>
                <a:off x="763273" y="2259568"/>
                <a:ext cx="10055538" cy="369332"/>
              </a:xfrm>
              <a:prstGeom prst="rect">
                <a:avLst/>
              </a:prstGeom>
              <a:blipFill rotWithShape="1">
                <a:blip r:embed="rId4"/>
                <a:stretch>
                  <a:fillRect l="-364" t="-8333" b="-26667"/>
                </a:stretch>
              </a:blipFill>
            </p:spPr>
            <p:txBody>
              <a:bodyPr/>
              <a:lstStyle/>
              <a:p>
                <a:r>
                  <a:rPr lang="en-US">
                    <a:noFill/>
                  </a:rPr>
                  <a:t> </a:t>
                </a:r>
              </a:p>
            </p:txBody>
          </p:sp>
        </mc:Fallback>
      </mc:AlternateContent>
    </p:spTree>
    <p:extLst>
      <p:ext uri="{BB962C8B-B14F-4D97-AF65-F5344CB8AC3E}">
        <p14:creationId xmlns:p14="http://schemas.microsoft.com/office/powerpoint/2010/main" val="165388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Aside: </a:t>
            </a:r>
            <a:br>
              <a:rPr lang="en-US" dirty="0"/>
            </a:br>
            <a:r>
              <a:rPr lang="en-US" dirty="0"/>
              <a:t>Logarithmic versus Linear Units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Amplifier gain </a:t>
                </a:r>
                <a14:m>
                  <m:oMath xmlns:m="http://schemas.openxmlformats.org/officeDocument/2006/math">
                    <m:r>
                      <a:rPr lang="en-US" b="0" i="1" smtClean="0">
                        <a:latin typeface="Cambria Math"/>
                      </a:rPr>
                      <m:t>𝐺</m:t>
                    </m:r>
                  </m:oMath>
                </a14:m>
                <a:r>
                  <a:rPr lang="en-US" dirty="0" smtClean="0"/>
                  <a:t> is often specified as a power </a:t>
                </a:r>
                <a:r>
                  <a:rPr lang="en-US" dirty="0"/>
                  <a:t>r</a:t>
                </a:r>
                <a:r>
                  <a:rPr lang="en-US" dirty="0" smtClean="0"/>
                  <a:t>atio in dB</a:t>
                </a:r>
              </a:p>
              <a:p>
                <a:endParaRPr lang="en-US" dirty="0" smtClean="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a:rPr>
                            <m:t>G</m:t>
                          </m:r>
                        </m:e>
                        <m:sub>
                          <m:r>
                            <m:rPr>
                              <m:sty m:val="p"/>
                            </m:rPr>
                            <a:rPr lang="en-US" b="0" i="0" smtClean="0">
                              <a:latin typeface="Cambria Math"/>
                            </a:rPr>
                            <m:t>dB</m:t>
                          </m:r>
                        </m:sub>
                      </m:sSub>
                      <m:r>
                        <a:rPr lang="en-US" b="0" i="0" smtClean="0">
                          <a:latin typeface="Cambria Math"/>
                        </a:rPr>
                        <m:t>=</m:t>
                      </m:r>
                      <m:r>
                        <a:rPr lang="en-US" b="0" i="1" smtClean="0">
                          <a:latin typeface="Cambria Math"/>
                        </a:rPr>
                        <m:t>10</m:t>
                      </m:r>
                      <m:r>
                        <a:rPr lang="en-US" b="0" i="1" smtClean="0">
                          <a:latin typeface="Cambria Math"/>
                          <a:ea typeface="Cambria Math"/>
                        </a:rPr>
                        <m:t>×</m:t>
                      </m:r>
                      <m:func>
                        <m:funcPr>
                          <m:ctrlPr>
                            <a:rPr lang="en-US" b="0" i="1" smtClean="0">
                              <a:latin typeface="Cambria Math" panose="02040503050406030204" pitchFamily="18" charset="0"/>
                              <a:ea typeface="Cambria Math"/>
                            </a:rPr>
                          </m:ctrlPr>
                        </m:funcPr>
                        <m:fName>
                          <m:sSub>
                            <m:sSubPr>
                              <m:ctrlPr>
                                <a:rPr lang="en-US" b="0" i="1" smtClean="0">
                                  <a:latin typeface="Cambria Math" panose="02040503050406030204" pitchFamily="18" charset="0"/>
                                  <a:ea typeface="Cambria Math"/>
                                </a:rPr>
                              </m:ctrlPr>
                            </m:sSubPr>
                            <m:e>
                              <m:r>
                                <m:rPr>
                                  <m:sty m:val="p"/>
                                </m:rPr>
                                <a:rPr lang="en-US" b="0" i="0" smtClean="0">
                                  <a:latin typeface="Cambria Math"/>
                                  <a:ea typeface="Cambria Math"/>
                                </a:rPr>
                                <m:t>log</m:t>
                              </m:r>
                            </m:e>
                            <m:sub>
                              <m:r>
                                <a:rPr lang="en-US" b="0" i="1" smtClean="0">
                                  <a:latin typeface="Cambria Math"/>
                                  <a:ea typeface="Cambria Math"/>
                                </a:rPr>
                                <m:t>10</m:t>
                              </m:r>
                            </m:sub>
                          </m:sSub>
                        </m:fName>
                        <m:e>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𝑃</m:t>
                                  </m:r>
                                </m:e>
                                <m:sub>
                                  <m:r>
                                    <a:rPr lang="en-US" b="0" i="1" smtClean="0">
                                      <a:latin typeface="Cambria Math"/>
                                      <a:ea typeface="Cambria Math"/>
                                    </a:rPr>
                                    <m:t>𝑂𝑢𝑡</m:t>
                                  </m:r>
                                </m:sub>
                              </m:sSub>
                            </m:num>
                            <m:den>
                              <m:sSub>
                                <m:sSubPr>
                                  <m:ctrlPr>
                                    <a:rPr lang="en-US" b="0" i="1" smtClean="0">
                                      <a:latin typeface="Cambria Math" panose="02040503050406030204" pitchFamily="18" charset="0"/>
                                      <a:ea typeface="Cambria Math"/>
                                    </a:rPr>
                                  </m:ctrlPr>
                                </m:sSubPr>
                                <m:e>
                                  <m:r>
                                    <a:rPr lang="en-US" b="0" i="1" smtClean="0">
                                      <a:latin typeface="Cambria Math"/>
                                      <a:ea typeface="Cambria Math"/>
                                    </a:rPr>
                                    <m:t>𝑃</m:t>
                                  </m:r>
                                </m:e>
                                <m:sub>
                                  <m:r>
                                    <a:rPr lang="en-US" b="0" i="1" smtClean="0">
                                      <a:latin typeface="Cambria Math"/>
                                      <a:ea typeface="Cambria Math"/>
                                    </a:rPr>
                                    <m:t>𝐼𝑛</m:t>
                                  </m:r>
                                </m:sub>
                              </m:sSub>
                            </m:den>
                          </m:f>
                        </m:e>
                      </m:func>
                      <m:r>
                        <a:rPr lang="en-US" b="0" i="1" smtClean="0">
                          <a:latin typeface="Cambria Math"/>
                          <a:ea typeface="Cambria Math"/>
                        </a:rPr>
                        <m:t>=</m:t>
                      </m:r>
                      <m:r>
                        <a:rPr lang="en-US" b="0" i="1" smtClean="0">
                          <a:solidFill>
                            <a:srgbClr val="FF0000"/>
                          </a:solidFill>
                          <a:latin typeface="Cambria Math"/>
                          <a:ea typeface="Cambria Math"/>
                        </a:rPr>
                        <m:t>1</m:t>
                      </m:r>
                      <m:r>
                        <a:rPr lang="en-US" i="1">
                          <a:solidFill>
                            <a:srgbClr val="FF0000"/>
                          </a:solidFill>
                          <a:latin typeface="Cambria Math"/>
                        </a:rPr>
                        <m:t>0</m:t>
                      </m:r>
                      <m:r>
                        <a:rPr lang="en-US" i="1">
                          <a:latin typeface="Cambria Math"/>
                          <a:ea typeface="Cambria Math"/>
                        </a:rPr>
                        <m:t>×</m:t>
                      </m:r>
                      <m:func>
                        <m:funcPr>
                          <m:ctrlPr>
                            <a:rPr lang="en-US" i="1">
                              <a:latin typeface="Cambria Math" panose="02040503050406030204" pitchFamily="18" charset="0"/>
                              <a:ea typeface="Cambria Math"/>
                            </a:rPr>
                          </m:ctrlPr>
                        </m:funcPr>
                        <m:fName>
                          <m:sSub>
                            <m:sSubPr>
                              <m:ctrlPr>
                                <a:rPr lang="en-US" i="1">
                                  <a:latin typeface="Cambria Math" panose="02040503050406030204" pitchFamily="18" charset="0"/>
                                  <a:ea typeface="Cambria Math"/>
                                </a:rPr>
                              </m:ctrlPr>
                            </m:sSubPr>
                            <m:e>
                              <m:r>
                                <m:rPr>
                                  <m:sty m:val="p"/>
                                </m:rPr>
                                <a:rPr lang="en-US">
                                  <a:latin typeface="Cambria Math"/>
                                  <a:ea typeface="Cambria Math"/>
                                </a:rPr>
                                <m:t>log</m:t>
                              </m:r>
                            </m:e>
                            <m:sub>
                              <m:r>
                                <a:rPr lang="en-US" i="1">
                                  <a:latin typeface="Cambria Math"/>
                                  <a:ea typeface="Cambria Math"/>
                                </a:rPr>
                                <m:t>10</m:t>
                              </m:r>
                            </m:sub>
                          </m:sSub>
                        </m:fName>
                        <m:e>
                          <m:f>
                            <m:fPr>
                              <m:ctrlPr>
                                <a:rPr lang="en-US" i="1">
                                  <a:latin typeface="Cambria Math" panose="02040503050406030204" pitchFamily="18" charset="0"/>
                                  <a:ea typeface="Cambria Math"/>
                                </a:rPr>
                              </m:ctrlPr>
                            </m:fPr>
                            <m:num>
                              <m:sSubSup>
                                <m:sSubSupPr>
                                  <m:ctrlPr>
                                    <a:rPr lang="en-US" b="0" i="1" smtClean="0">
                                      <a:latin typeface="Cambria Math" panose="02040503050406030204" pitchFamily="18" charset="0"/>
                                      <a:ea typeface="Cambria Math"/>
                                    </a:rPr>
                                  </m:ctrlPr>
                                </m:sSubSupPr>
                                <m:e>
                                  <m:r>
                                    <a:rPr lang="en-US" b="0" i="1" smtClean="0">
                                      <a:latin typeface="Cambria Math"/>
                                      <a:ea typeface="Cambria Math"/>
                                    </a:rPr>
                                    <m:t>𝑉</m:t>
                                  </m:r>
                                </m:e>
                                <m:sub>
                                  <m:r>
                                    <a:rPr lang="en-US" b="0" i="1" smtClean="0">
                                      <a:latin typeface="Cambria Math"/>
                                      <a:ea typeface="Cambria Math"/>
                                    </a:rPr>
                                    <m:t>𝑂𝑢𝑡</m:t>
                                  </m:r>
                                </m:sub>
                                <m:sup>
                                  <m:r>
                                    <a:rPr lang="en-US" b="0" i="1" smtClean="0">
                                      <a:latin typeface="Cambria Math"/>
                                      <a:ea typeface="Cambria Math"/>
                                    </a:rPr>
                                    <m:t>2</m:t>
                                  </m:r>
                                </m:sup>
                              </m:sSubSup>
                            </m:num>
                            <m:den>
                              <m:sSubSup>
                                <m:sSubSupPr>
                                  <m:ctrlPr>
                                    <a:rPr lang="en-US" b="0" i="1" smtClean="0">
                                      <a:latin typeface="Cambria Math" panose="02040503050406030204" pitchFamily="18" charset="0"/>
                                      <a:ea typeface="Cambria Math"/>
                                    </a:rPr>
                                  </m:ctrlPr>
                                </m:sSubSupPr>
                                <m:e>
                                  <m:r>
                                    <a:rPr lang="en-US" b="0" i="1" smtClean="0">
                                      <a:latin typeface="Cambria Math"/>
                                      <a:ea typeface="Cambria Math"/>
                                    </a:rPr>
                                    <m:t>𝑉</m:t>
                                  </m:r>
                                </m:e>
                                <m:sub>
                                  <m:r>
                                    <a:rPr lang="en-US" b="0" i="1" smtClean="0">
                                      <a:latin typeface="Cambria Math"/>
                                      <a:ea typeface="Cambria Math"/>
                                    </a:rPr>
                                    <m:t>𝐼𝑛</m:t>
                                  </m:r>
                                </m:sub>
                                <m:sup>
                                  <m:r>
                                    <a:rPr lang="en-US" b="0" i="1" smtClean="0">
                                      <a:latin typeface="Cambria Math"/>
                                      <a:ea typeface="Cambria Math"/>
                                    </a:rPr>
                                    <m:t>2</m:t>
                                  </m:r>
                                </m:sup>
                              </m:sSubSup>
                            </m:den>
                          </m:f>
                        </m:e>
                      </m:func>
                      <m:r>
                        <a:rPr lang="en-US" b="0" i="1" smtClean="0">
                          <a:latin typeface="Cambria Math"/>
                          <a:ea typeface="Cambria Math"/>
                        </a:rPr>
                        <m:t>=</m:t>
                      </m:r>
                      <m:r>
                        <a:rPr lang="en-US" b="0" i="1" smtClean="0">
                          <a:solidFill>
                            <a:srgbClr val="FFFF00"/>
                          </a:solidFill>
                          <a:latin typeface="Cambria Math"/>
                          <a:ea typeface="Cambria Math"/>
                        </a:rPr>
                        <m:t>20</m:t>
                      </m:r>
                      <m:r>
                        <a:rPr lang="en-US" i="1">
                          <a:latin typeface="Cambria Math"/>
                          <a:ea typeface="Cambria Math"/>
                        </a:rPr>
                        <m:t>×</m:t>
                      </m:r>
                      <m:func>
                        <m:funcPr>
                          <m:ctrlPr>
                            <a:rPr lang="en-US" i="1">
                              <a:latin typeface="Cambria Math" panose="02040503050406030204" pitchFamily="18" charset="0"/>
                              <a:ea typeface="Cambria Math"/>
                            </a:rPr>
                          </m:ctrlPr>
                        </m:funcPr>
                        <m:fName>
                          <m:sSub>
                            <m:sSubPr>
                              <m:ctrlPr>
                                <a:rPr lang="en-US" i="1">
                                  <a:latin typeface="Cambria Math" panose="02040503050406030204" pitchFamily="18" charset="0"/>
                                  <a:ea typeface="Cambria Math"/>
                                </a:rPr>
                              </m:ctrlPr>
                            </m:sSubPr>
                            <m:e>
                              <m:r>
                                <m:rPr>
                                  <m:sty m:val="p"/>
                                </m:rPr>
                                <a:rPr lang="en-US">
                                  <a:latin typeface="Cambria Math"/>
                                  <a:ea typeface="Cambria Math"/>
                                </a:rPr>
                                <m:t>log</m:t>
                              </m:r>
                            </m:e>
                            <m:sub>
                              <m:r>
                                <a:rPr lang="en-US" i="1">
                                  <a:latin typeface="Cambria Math"/>
                                  <a:ea typeface="Cambria Math"/>
                                </a:rPr>
                                <m:t>10</m:t>
                              </m:r>
                            </m:sub>
                          </m:sSub>
                        </m:fName>
                        <m:e>
                          <m:f>
                            <m:fPr>
                              <m:ctrlPr>
                                <a:rPr lang="en-US" i="1">
                                  <a:latin typeface="Cambria Math" panose="02040503050406030204" pitchFamily="18" charset="0"/>
                                  <a:ea typeface="Cambria Math"/>
                                </a:rPr>
                              </m:ctrlPr>
                            </m:fPr>
                            <m:num>
                              <m:sSubSup>
                                <m:sSubSupPr>
                                  <m:ctrlPr>
                                    <a:rPr lang="en-US" i="1">
                                      <a:latin typeface="Cambria Math" panose="02040503050406030204" pitchFamily="18" charset="0"/>
                                      <a:ea typeface="Cambria Math"/>
                                    </a:rPr>
                                  </m:ctrlPr>
                                </m:sSubSupPr>
                                <m:e>
                                  <m:r>
                                    <a:rPr lang="en-US" i="1">
                                      <a:latin typeface="Cambria Math"/>
                                      <a:ea typeface="Cambria Math"/>
                                    </a:rPr>
                                    <m:t>𝑉</m:t>
                                  </m:r>
                                </m:e>
                                <m:sub>
                                  <m:r>
                                    <a:rPr lang="en-US" b="0" i="1" smtClean="0">
                                      <a:latin typeface="Cambria Math"/>
                                      <a:ea typeface="Cambria Math"/>
                                    </a:rPr>
                                    <m:t>𝑂𝑢𝑡</m:t>
                                  </m:r>
                                </m:sub>
                                <m:sup/>
                              </m:sSubSup>
                            </m:num>
                            <m:den>
                              <m:sSubSup>
                                <m:sSubSupPr>
                                  <m:ctrlPr>
                                    <a:rPr lang="en-US" i="1">
                                      <a:latin typeface="Cambria Math" panose="02040503050406030204" pitchFamily="18" charset="0"/>
                                      <a:ea typeface="Cambria Math"/>
                                    </a:rPr>
                                  </m:ctrlPr>
                                </m:sSubSupPr>
                                <m:e>
                                  <m:r>
                                    <a:rPr lang="en-US" i="1">
                                      <a:latin typeface="Cambria Math"/>
                                      <a:ea typeface="Cambria Math"/>
                                    </a:rPr>
                                    <m:t>𝑉</m:t>
                                  </m:r>
                                </m:e>
                                <m:sub>
                                  <m:r>
                                    <a:rPr lang="en-US" b="0" i="1" smtClean="0">
                                      <a:latin typeface="Cambria Math"/>
                                      <a:ea typeface="Cambria Math"/>
                                    </a:rPr>
                                    <m:t>𝐼𝑛</m:t>
                                  </m:r>
                                </m:sub>
                                <m:sup/>
                              </m:sSubSup>
                            </m:den>
                          </m:f>
                        </m:e>
                      </m:func>
                    </m:oMath>
                  </m:oMathPara>
                </a14:m>
                <a:endParaRPr lang="en-US" dirty="0" smtClean="0"/>
              </a:p>
              <a:p>
                <a:r>
                  <a:rPr lang="en-US" dirty="0" smtClean="0"/>
                  <a:t>Therefore, </a:t>
                </a:r>
              </a:p>
              <a:p>
                <a:pPr marL="0" indent="0">
                  <a:buNone/>
                </a:pPr>
                <a:r>
                  <a:rPr lang="en-US" b="0" dirty="0" smtClean="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𝑂𝑢𝑡</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𝑖𝑛</m:t>
                        </m:r>
                      </m:sub>
                    </m:sSub>
                    <m:r>
                      <a:rPr lang="en-US" b="0" i="1" smtClean="0">
                        <a:latin typeface="Cambria Math"/>
                        <a:ea typeface="Cambria Math"/>
                      </a:rPr>
                      <m:t>×</m:t>
                    </m:r>
                    <m:sSup>
                      <m:sSupPr>
                        <m:ctrlPr>
                          <a:rPr lang="en-US" b="0" i="1" smtClean="0">
                            <a:latin typeface="Cambria Math" panose="02040503050406030204" pitchFamily="18" charset="0"/>
                            <a:ea typeface="Cambria Math"/>
                          </a:rPr>
                        </m:ctrlPr>
                      </m:sSupPr>
                      <m:e>
                        <m:r>
                          <a:rPr lang="en-US" b="0" i="1" smtClean="0">
                            <a:latin typeface="Cambria Math"/>
                            <a:ea typeface="Cambria Math"/>
                          </a:rPr>
                          <m:t>10</m:t>
                        </m:r>
                      </m:e>
                      <m:sup>
                        <m:r>
                          <a:rPr lang="en-US" b="0" i="1" smtClean="0">
                            <a:solidFill>
                              <a:srgbClr val="FF0000"/>
                            </a:solidFill>
                            <a:latin typeface="Cambria Math"/>
                            <a:ea typeface="Cambria Math"/>
                          </a:rPr>
                          <m:t>0.1</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𝐺</m:t>
                            </m:r>
                          </m:e>
                          <m:sub>
                            <m:r>
                              <a:rPr lang="en-US" b="0" i="1" smtClean="0">
                                <a:latin typeface="Cambria Math"/>
                                <a:ea typeface="Cambria Math"/>
                              </a:rPr>
                              <m:t>𝑑𝐵</m:t>
                            </m:r>
                          </m:sub>
                        </m:sSub>
                      </m:sup>
                    </m:sSup>
                  </m:oMath>
                </a14:m>
                <a:r>
                  <a:rPr lang="en-US" dirty="0" smtClean="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𝑉</m:t>
                        </m:r>
                      </m:e>
                      <m:sub>
                        <m:r>
                          <a:rPr lang="en-US" b="0" i="1" smtClean="0">
                            <a:latin typeface="Cambria Math"/>
                          </a:rPr>
                          <m:t>𝑂𝑢𝑡</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𝑉</m:t>
                        </m:r>
                      </m:e>
                      <m:sub>
                        <m:r>
                          <a:rPr lang="en-US" b="0" i="1" smtClean="0">
                            <a:latin typeface="Cambria Math"/>
                          </a:rPr>
                          <m:t>𝑖𝑛</m:t>
                        </m:r>
                      </m:sub>
                    </m:sSub>
                    <m:r>
                      <a:rPr lang="en-US" b="0" i="1" smtClean="0">
                        <a:latin typeface="Cambria Math"/>
                        <a:ea typeface="Cambria Math"/>
                      </a:rPr>
                      <m:t>×</m:t>
                    </m:r>
                    <m:sSup>
                      <m:sSupPr>
                        <m:ctrlPr>
                          <a:rPr lang="en-US" b="0" i="1" smtClean="0">
                            <a:latin typeface="Cambria Math" panose="02040503050406030204" pitchFamily="18" charset="0"/>
                            <a:ea typeface="Cambria Math"/>
                          </a:rPr>
                        </m:ctrlPr>
                      </m:sSupPr>
                      <m:e>
                        <m:r>
                          <a:rPr lang="en-US" b="0" i="1" smtClean="0">
                            <a:latin typeface="Cambria Math"/>
                            <a:ea typeface="Cambria Math"/>
                          </a:rPr>
                          <m:t>10</m:t>
                        </m:r>
                      </m:e>
                      <m:sup>
                        <m:r>
                          <a:rPr lang="en-US" b="0" i="1" smtClean="0">
                            <a:solidFill>
                              <a:srgbClr val="FFFF00"/>
                            </a:solidFill>
                            <a:latin typeface="Cambria Math"/>
                            <a:ea typeface="Cambria Math"/>
                          </a:rPr>
                          <m:t>0.05</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𝐺</m:t>
                            </m:r>
                          </m:e>
                          <m:sub>
                            <m:r>
                              <a:rPr lang="en-US" b="0" i="1" smtClean="0">
                                <a:latin typeface="Cambria Math"/>
                                <a:ea typeface="Cambria Math"/>
                              </a:rPr>
                              <m:t>𝑑𝐵</m:t>
                            </m:r>
                          </m:sub>
                        </m:sSub>
                      </m:sup>
                    </m:sSup>
                  </m:oMath>
                </a14:m>
                <a:endParaRPr lang="en-US" dirty="0" smtClean="0"/>
              </a:p>
              <a:p>
                <a:pPr marL="0" indent="0">
                  <a:buNone/>
                </a:pPr>
                <a:endParaRPr lang="en-US" dirty="0"/>
              </a:p>
              <a:p>
                <a:r>
                  <a:rPr lang="en-US" dirty="0" smtClean="0"/>
                  <a:t>Power in </a:t>
                </a:r>
                <a:r>
                  <a:rPr lang="en-US" dirty="0" err="1" smtClean="0"/>
                  <a:t>dBm</a:t>
                </a:r>
                <a:r>
                  <a:rPr lang="en-US" dirty="0" smtClean="0"/>
                  <a:t>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𝑑𝐵𝑚</m:t>
                        </m:r>
                      </m:sub>
                    </m:sSub>
                    <m:r>
                      <a:rPr lang="en-US" b="0" i="1" smtClean="0">
                        <a:latin typeface="Cambria Math"/>
                      </a:rPr>
                      <m:t>=10</m:t>
                    </m:r>
                    <m:r>
                      <a:rPr lang="en-US" b="0" i="1" smtClean="0">
                        <a:latin typeface="Cambria Math"/>
                        <a:ea typeface="Cambria Math"/>
                      </a:rPr>
                      <m:t>×</m:t>
                    </m:r>
                    <m:func>
                      <m:funcPr>
                        <m:ctrlPr>
                          <a:rPr lang="en-US" b="0" i="1" smtClean="0">
                            <a:latin typeface="Cambria Math" panose="02040503050406030204" pitchFamily="18" charset="0"/>
                            <a:ea typeface="Cambria Math"/>
                          </a:rPr>
                        </m:ctrlPr>
                      </m:funcPr>
                      <m:fName>
                        <m:sSub>
                          <m:sSubPr>
                            <m:ctrlPr>
                              <a:rPr lang="en-US" b="0" i="1" smtClean="0">
                                <a:latin typeface="Cambria Math" panose="02040503050406030204" pitchFamily="18" charset="0"/>
                                <a:ea typeface="Cambria Math"/>
                              </a:rPr>
                            </m:ctrlPr>
                          </m:sSubPr>
                          <m:e>
                            <m:r>
                              <m:rPr>
                                <m:sty m:val="p"/>
                              </m:rPr>
                              <a:rPr lang="en-US" b="0" i="0" smtClean="0">
                                <a:latin typeface="Cambria Math"/>
                                <a:ea typeface="Cambria Math"/>
                              </a:rPr>
                              <m:t>log</m:t>
                            </m:r>
                          </m:e>
                          <m:sub>
                            <m:r>
                              <a:rPr lang="en-US" b="0" i="1" smtClean="0">
                                <a:latin typeface="Cambria Math"/>
                                <a:ea typeface="Cambria Math"/>
                              </a:rPr>
                              <m:t>10</m:t>
                            </m:r>
                          </m:sub>
                        </m:sSub>
                      </m:fName>
                      <m:e>
                        <m:sSub>
                          <m:sSubPr>
                            <m:ctrlPr>
                              <a:rPr lang="en-US" b="0" i="1" smtClean="0">
                                <a:latin typeface="Cambria Math" panose="02040503050406030204" pitchFamily="18" charset="0"/>
                                <a:ea typeface="Cambria Math"/>
                              </a:rPr>
                            </m:ctrlPr>
                          </m:sSubPr>
                          <m:e>
                            <m:r>
                              <a:rPr lang="en-US" b="0" i="1" smtClean="0">
                                <a:latin typeface="Cambria Math"/>
                                <a:ea typeface="Cambria Math"/>
                              </a:rPr>
                              <m:t>𝑃</m:t>
                            </m:r>
                          </m:e>
                          <m:sub>
                            <m:r>
                              <a:rPr lang="en-US" b="0" i="1" smtClean="0">
                                <a:latin typeface="Cambria Math"/>
                                <a:ea typeface="Cambria Math"/>
                              </a:rPr>
                              <m:t>𝑚𝑊</m:t>
                            </m:r>
                          </m:sub>
                        </m:sSub>
                      </m:e>
                    </m:func>
                  </m:oMath>
                </a14:m>
                <a:r>
                  <a:rPr lang="en-US" dirty="0" smtClean="0"/>
                  <a:t>,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𝑚𝑊</m:t>
                        </m:r>
                      </m:sub>
                    </m:sSub>
                    <m:r>
                      <a:rPr lang="en-US" b="0" i="1" smtClean="0">
                        <a:latin typeface="Cambria Math"/>
                      </a:rPr>
                      <m:t>=</m:t>
                    </m:r>
                    <m:sSup>
                      <m:sSupPr>
                        <m:ctrlPr>
                          <a:rPr lang="en-US" b="0" i="1" smtClean="0">
                            <a:latin typeface="Cambria Math" panose="02040503050406030204" pitchFamily="18" charset="0"/>
                          </a:rPr>
                        </m:ctrlPr>
                      </m:sSupPr>
                      <m:e>
                        <m:r>
                          <a:rPr lang="en-US" b="0" i="1" smtClean="0">
                            <a:latin typeface="Cambria Math"/>
                          </a:rPr>
                          <m:t>10</m:t>
                        </m:r>
                      </m:e>
                      <m:sup>
                        <m:r>
                          <a:rPr lang="en-US" b="0" i="1" smtClean="0">
                            <a:latin typeface="Cambria Math"/>
                          </a:rPr>
                          <m:t>3</m:t>
                        </m:r>
                      </m:sup>
                    </m:sSup>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𝑊</m:t>
                        </m:r>
                      </m:sub>
                    </m:sSub>
                  </m:oMath>
                </a14:m>
                <a:r>
                  <a:rPr lang="en-US" dirty="0" smtClean="0"/>
                  <a:t> is power in </a:t>
                </a:r>
                <a:r>
                  <a:rPr lang="en-US" dirty="0" err="1" smtClean="0"/>
                  <a:t>milliwatts</a:t>
                </a:r>
                <a:endParaRPr lang="en-US" dirty="0" smtClean="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𝑑𝐵𝑚</m:t>
                        </m:r>
                      </m:sub>
                    </m:sSub>
                    <m:r>
                      <a:rPr lang="en-US" b="0" i="1" smtClean="0">
                        <a:latin typeface="Cambria Math"/>
                      </a:rPr>
                      <m:t>=30+</m:t>
                    </m:r>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𝑑𝐵𝑊</m:t>
                        </m:r>
                      </m:sub>
                    </m:sSub>
                  </m:oMath>
                </a14:m>
                <a:endParaRPr lang="en-US" dirty="0" smtClean="0"/>
              </a:p>
              <a:p>
                <a:pPr lvl="1"/>
                <a:endParaRPr lang="en-US" dirty="0"/>
              </a:p>
              <a:p>
                <a:r>
                  <a:rPr lang="en-US" dirty="0" smtClean="0"/>
                  <a:t>Other decibel units that are often used in Communications Engineering are </a:t>
                </a:r>
                <a:r>
                  <a:rPr lang="en-US" dirty="0" err="1" smtClean="0"/>
                  <a:t>dBi</a:t>
                </a:r>
                <a:r>
                  <a:rPr lang="en-US" dirty="0" smtClean="0"/>
                  <a:t>, </a:t>
                </a:r>
                <a:r>
                  <a:rPr lang="en-US" dirty="0" err="1" smtClean="0"/>
                  <a:t>dBc</a:t>
                </a:r>
                <a:r>
                  <a:rPr lang="en-US" dirty="0" smtClean="0"/>
                  <a:t> and </a:t>
                </a:r>
                <a:r>
                  <a:rPr lang="en-US" dirty="0" err="1" smtClean="0"/>
                  <a:t>dBFS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07" t="-1419" b="-1806"/>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9</a:t>
            </a:fld>
            <a:endParaRPr lang="en-US"/>
          </a:p>
        </p:txBody>
      </p:sp>
    </p:spTree>
    <p:extLst>
      <p:ext uri="{BB962C8B-B14F-4D97-AF65-F5344CB8AC3E}">
        <p14:creationId xmlns:p14="http://schemas.microsoft.com/office/powerpoint/2010/main" val="277192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1947</TotalTime>
  <Words>3015</Words>
  <Application>Microsoft Office PowerPoint</Application>
  <PresentationFormat>Custom</PresentationFormat>
  <Paragraphs>684</Paragraphs>
  <Slides>70</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70</vt:i4>
      </vt:variant>
    </vt:vector>
  </HeadingPairs>
  <TitlesOfParts>
    <vt:vector size="78" baseType="lpstr">
      <vt:lpstr>Arial</vt:lpstr>
      <vt:lpstr>Cambria Math</vt:lpstr>
      <vt:lpstr>Consolas</vt:lpstr>
      <vt:lpstr>Corbel</vt:lpstr>
      <vt:lpstr>Wingdings</vt:lpstr>
      <vt:lpstr>Chalkboard 16x9</vt:lpstr>
      <vt:lpstr>Visio</vt:lpstr>
      <vt:lpstr>Equation</vt:lpstr>
      <vt:lpstr>CT216: Introduction to Communication Systems</vt:lpstr>
      <vt:lpstr>Contents</vt:lpstr>
      <vt:lpstr>Three Critical System Parameters</vt:lpstr>
      <vt:lpstr>Power and Bandwidth Tradeoff</vt:lpstr>
      <vt:lpstr>Spectral Efficiency</vt:lpstr>
      <vt:lpstr>Several Spectral Scenarios</vt:lpstr>
      <vt:lpstr>Amplitude, Power, and Energy</vt:lpstr>
      <vt:lpstr>An Aside:  Logarithmic versus Linear Units</vt:lpstr>
      <vt:lpstr>An Aside:  Logarithmic versus Linear Units</vt:lpstr>
      <vt:lpstr>Amplitude, Power and Energy</vt:lpstr>
      <vt:lpstr>Amplitude, Power, and Energy</vt:lpstr>
      <vt:lpstr>Amplitude, Power and Energy</vt:lpstr>
      <vt:lpstr>Example: White Noise</vt:lpstr>
      <vt:lpstr>Block Diagram of Ground Segment</vt:lpstr>
      <vt:lpstr>Simplified Versus Actual Transmitter</vt:lpstr>
      <vt:lpstr>Symbol Rate and Information (Bit) Rate</vt:lpstr>
      <vt:lpstr>Channel Encoding: Why Is It Needed?</vt:lpstr>
      <vt:lpstr>Different Types of Modulation</vt:lpstr>
      <vt:lpstr>Symbol Rate and Information (Bit) Rate</vt:lpstr>
      <vt:lpstr>Symbol Rate and Bandwidth</vt:lpstr>
      <vt:lpstr>Symbol Rate and Bandwidth</vt:lpstr>
      <vt:lpstr>Signal to Noise Ratio and  Bit Error Rate</vt:lpstr>
      <vt:lpstr>Signal to Noise Ratio and  Bit Error Rate</vt:lpstr>
      <vt:lpstr>Signal to Noise Ratio and  Bit Error Rate</vt:lpstr>
      <vt:lpstr>SNR in Linear and Logarithmic Scale</vt:lpstr>
      <vt:lpstr>Spectral Efficiency</vt:lpstr>
      <vt:lpstr>Shannon Capacity of AWGN Channel: Spectral Efficiency</vt:lpstr>
      <vt:lpstr>Shannon Capacity of AWGN Channel: Spectral Efficiency</vt:lpstr>
      <vt:lpstr>Shannon Capacity of AWGN Channel: Spectral Efficiency</vt:lpstr>
      <vt:lpstr>Shannon Capacity of AWGN Channel: Spectral Efficiency</vt:lpstr>
      <vt:lpstr>Shannon Capacity of AWGN Channel: Constant SNR Operation</vt:lpstr>
      <vt:lpstr>Power and Bandwidth Tradeoff: Constant Power Operation</vt:lpstr>
      <vt:lpstr>Power and Bandwidth Tradeoff: Constant Bandwidth Operation</vt:lpstr>
      <vt:lpstr>Power and Bandwidth Tradeoff: Constant Data Rate Operation</vt:lpstr>
      <vt:lpstr>Spectral Efficiencies and Required Es/No for Different Modulation and Coding Schemes</vt:lpstr>
      <vt:lpstr>Spectral Efficiencies and Required Es/No for Different Modulation and Coding Schemes</vt:lpstr>
      <vt:lpstr>DVB-S2 versus DVB-S2X</vt:lpstr>
      <vt:lpstr>DVB-S2 versus DVB-S2X</vt:lpstr>
      <vt:lpstr>An Example Link Calculation</vt:lpstr>
      <vt:lpstr>A Model of Downlink  From Base Station to the Mobile Phone</vt:lpstr>
      <vt:lpstr>An Example Link Calculation (Continued)</vt:lpstr>
      <vt:lpstr>EIRP, Antenna Gain G, and Path Loss L</vt:lpstr>
      <vt:lpstr>Antenna Gain</vt:lpstr>
      <vt:lpstr>Transmit Antenna Gain Calculation</vt:lpstr>
      <vt:lpstr>Evaluation of SNR</vt:lpstr>
      <vt:lpstr>Noise Figure</vt:lpstr>
      <vt:lpstr>Effective Noise Temperature</vt:lpstr>
      <vt:lpstr>Receiver Antenna Gain and  Figure of Merit Calculation Worksheet</vt:lpstr>
      <vt:lpstr>Link Equation (linear scale)</vt:lpstr>
      <vt:lpstr>Link Equation (decibel scale)</vt:lpstr>
      <vt:lpstr>Antenna Beamwidth</vt:lpstr>
      <vt:lpstr>Power Flux Density and Path Loss</vt:lpstr>
      <vt:lpstr>A Technological Roadmap by Facebook</vt:lpstr>
      <vt:lpstr>Factors that Increase the Noise Floor</vt:lpstr>
      <vt:lpstr>Factors that Increase the Noise Floor</vt:lpstr>
      <vt:lpstr>Data Rate (Throughput) Adaptation and Power Control</vt:lpstr>
      <vt:lpstr>Concept and Benefit of  Data Rate (Throughput) Adaptation</vt:lpstr>
      <vt:lpstr>Dynamic Throughput Adaptation and Power Control</vt:lpstr>
      <vt:lpstr>A Schematic of Throughput Adaptation Algorithm</vt:lpstr>
      <vt:lpstr>Large Scale and Small Scale  Path Loss Models</vt:lpstr>
      <vt:lpstr>An Intuitive Explanation of Fading</vt:lpstr>
      <vt:lpstr>An Intuitive Explanation of Fading</vt:lpstr>
      <vt:lpstr>Frequency Division Multiple Access</vt:lpstr>
      <vt:lpstr>Cellular Concept</vt:lpstr>
      <vt:lpstr>PowerPoint Presentation</vt:lpstr>
      <vt:lpstr>PowerPoint Presentation</vt:lpstr>
      <vt:lpstr>PowerPoint Presentation</vt:lpstr>
      <vt:lpstr>Frequency Reuse and System Capacity</vt:lpstr>
      <vt:lpstr>An Implication of Frequency Reuse: Co-Channel Interference or CCI</vt:lpstr>
      <vt:lpstr>An Implication of Frequency Reuse: Co-Channel Interference (CCI)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Administrator</dc:creator>
  <cp:lastModifiedBy>admin</cp:lastModifiedBy>
  <cp:revision>161</cp:revision>
  <dcterms:created xsi:type="dcterms:W3CDTF">2014-04-17T22:18:44Z</dcterms:created>
  <dcterms:modified xsi:type="dcterms:W3CDTF">2024-02-04T12:35:36Z</dcterms:modified>
</cp:coreProperties>
</file>